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65" r:id="rId3"/>
    <p:sldId id="266" r:id="rId4"/>
    <p:sldId id="267" r:id="rId5"/>
    <p:sldId id="268" r:id="rId6"/>
    <p:sldId id="269" r:id="rId7"/>
    <p:sldId id="270" r:id="rId8"/>
    <p:sldId id="271" r:id="rId9"/>
    <p:sldId id="272"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2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AB4E4BF-23B3-4D0D-B54A-A7D9592F262C}" type="doc">
      <dgm:prSet loTypeId="urn:microsoft.com/office/officeart/2005/8/layout/default" loCatId="list" qsTypeId="urn:microsoft.com/office/officeart/2005/8/quickstyle/simple2" qsCatId="simple" csTypeId="urn:microsoft.com/office/officeart/2005/8/colors/colorful1" csCatId="colorful"/>
      <dgm:spPr/>
      <dgm:t>
        <a:bodyPr/>
        <a:lstStyle/>
        <a:p>
          <a:endParaRPr lang="en-US"/>
        </a:p>
      </dgm:t>
    </dgm:pt>
    <dgm:pt modelId="{81F3D8BD-4928-4468-A872-DD72C5CFD116}">
      <dgm:prSet/>
      <dgm:spPr/>
      <dgm:t>
        <a:bodyPr/>
        <a:lstStyle/>
        <a:p>
          <a:r>
            <a:rPr lang="en-US"/>
            <a:t>Metal Ion Nature:</a:t>
          </a:r>
          <a:br>
            <a:rPr lang="en-US"/>
          </a:br>
          <a:r>
            <a:rPr lang="en-US"/>
            <a:t>Metals with higher nuclear charge and smaller radius generally have higher oxidation potentials.</a:t>
          </a:r>
        </a:p>
      </dgm:t>
    </dgm:pt>
    <dgm:pt modelId="{072B200C-768C-4836-91B1-7F602BC94575}" type="parTrans" cxnId="{C8C831AE-EC0B-46B9-9D72-600B4ACD4D5E}">
      <dgm:prSet/>
      <dgm:spPr/>
      <dgm:t>
        <a:bodyPr/>
        <a:lstStyle/>
        <a:p>
          <a:endParaRPr lang="en-US"/>
        </a:p>
      </dgm:t>
    </dgm:pt>
    <dgm:pt modelId="{E2DF3F9E-9C87-41E0-B32A-7E161E81C136}" type="sibTrans" cxnId="{C8C831AE-EC0B-46B9-9D72-600B4ACD4D5E}">
      <dgm:prSet/>
      <dgm:spPr/>
      <dgm:t>
        <a:bodyPr/>
        <a:lstStyle/>
        <a:p>
          <a:endParaRPr lang="en-US"/>
        </a:p>
      </dgm:t>
    </dgm:pt>
    <dgm:pt modelId="{8CDBCFBB-3953-4CCE-9109-3475631B179B}">
      <dgm:prSet/>
      <dgm:spPr/>
      <dgm:t>
        <a:bodyPr/>
        <a:lstStyle/>
        <a:p>
          <a:r>
            <a:rPr lang="en-US"/>
            <a:t>Ligand Type:</a:t>
          </a:r>
          <a:br>
            <a:rPr lang="en-US"/>
          </a:br>
          <a:r>
            <a:rPr lang="en-US"/>
            <a:t>Ligands that are strong field (according to the spectrochemical series) stabilize higher oxidation states and raise redox potential.</a:t>
          </a:r>
        </a:p>
      </dgm:t>
    </dgm:pt>
    <dgm:pt modelId="{672FE35A-25D1-477F-840C-36391905C47A}" type="parTrans" cxnId="{3AF3F863-9412-4E7A-8482-D51FD25E527D}">
      <dgm:prSet/>
      <dgm:spPr/>
      <dgm:t>
        <a:bodyPr/>
        <a:lstStyle/>
        <a:p>
          <a:endParaRPr lang="en-US"/>
        </a:p>
      </dgm:t>
    </dgm:pt>
    <dgm:pt modelId="{1D481969-1350-4E9D-9759-757552258831}" type="sibTrans" cxnId="{3AF3F863-9412-4E7A-8482-D51FD25E527D}">
      <dgm:prSet/>
      <dgm:spPr/>
      <dgm:t>
        <a:bodyPr/>
        <a:lstStyle/>
        <a:p>
          <a:endParaRPr lang="en-US"/>
        </a:p>
      </dgm:t>
    </dgm:pt>
    <dgm:pt modelId="{1BA6744C-B917-4F0C-9868-405A56D8F819}">
      <dgm:prSet/>
      <dgm:spPr/>
      <dgm:t>
        <a:bodyPr/>
        <a:lstStyle/>
        <a:p>
          <a:r>
            <a:rPr lang="en-US"/>
            <a:t>Solvent Effects:</a:t>
          </a:r>
          <a:br>
            <a:rPr lang="en-US"/>
          </a:br>
          <a:r>
            <a:rPr lang="en-US"/>
            <a:t>Solvent polarity and dielectric constant affect ion stabilization and electron transfer efficiency.</a:t>
          </a:r>
        </a:p>
      </dgm:t>
    </dgm:pt>
    <dgm:pt modelId="{AFA90E51-9E16-46E4-8D4E-52F13219569F}" type="parTrans" cxnId="{5272BBE4-A5EE-447A-BB1A-D07522934E7C}">
      <dgm:prSet/>
      <dgm:spPr/>
      <dgm:t>
        <a:bodyPr/>
        <a:lstStyle/>
        <a:p>
          <a:endParaRPr lang="en-US"/>
        </a:p>
      </dgm:t>
    </dgm:pt>
    <dgm:pt modelId="{E502B0CB-A885-4F04-9B36-DF89D8CC5370}" type="sibTrans" cxnId="{5272BBE4-A5EE-447A-BB1A-D07522934E7C}">
      <dgm:prSet/>
      <dgm:spPr/>
      <dgm:t>
        <a:bodyPr/>
        <a:lstStyle/>
        <a:p>
          <a:endParaRPr lang="en-US"/>
        </a:p>
      </dgm:t>
    </dgm:pt>
    <dgm:pt modelId="{E1073ED4-E721-4A33-B9AE-4235E17F5E46}">
      <dgm:prSet/>
      <dgm:spPr/>
      <dgm:t>
        <a:bodyPr/>
        <a:lstStyle/>
        <a:p>
          <a:r>
            <a:rPr lang="en-US"/>
            <a:t>pH Dependence:</a:t>
          </a:r>
          <a:br>
            <a:rPr lang="en-US"/>
          </a:br>
          <a:r>
            <a:rPr lang="en-US"/>
            <a:t>Protonation or deprotonation of coordinated ligands can alter electron density on the metal center, shifting the potential.</a:t>
          </a:r>
        </a:p>
      </dgm:t>
    </dgm:pt>
    <dgm:pt modelId="{53EF2E6D-9886-49CF-B43F-52524138C128}" type="parTrans" cxnId="{541C695F-B3C8-4195-97E3-0FABB9A51589}">
      <dgm:prSet/>
      <dgm:spPr/>
      <dgm:t>
        <a:bodyPr/>
        <a:lstStyle/>
        <a:p>
          <a:endParaRPr lang="en-US"/>
        </a:p>
      </dgm:t>
    </dgm:pt>
    <dgm:pt modelId="{3B37F37F-50A5-45F0-977E-60FF33BA3B8E}" type="sibTrans" cxnId="{541C695F-B3C8-4195-97E3-0FABB9A51589}">
      <dgm:prSet/>
      <dgm:spPr/>
      <dgm:t>
        <a:bodyPr/>
        <a:lstStyle/>
        <a:p>
          <a:endParaRPr lang="en-US"/>
        </a:p>
      </dgm:t>
    </dgm:pt>
    <dgm:pt modelId="{5D6C46AA-B198-4FE2-8213-EA06E3EA2DA4}">
      <dgm:prSet/>
      <dgm:spPr/>
      <dgm:t>
        <a:bodyPr/>
        <a:lstStyle/>
        <a:p>
          <a:r>
            <a:rPr lang="en-US"/>
            <a:t>Coordination Geometry:</a:t>
          </a:r>
          <a:br>
            <a:rPr lang="en-US"/>
          </a:br>
          <a:r>
            <a:rPr lang="en-US"/>
            <a:t>Geometric strain and symmetry influence orbital overlap, thereby modifying the ease of electron transfer.</a:t>
          </a:r>
        </a:p>
      </dgm:t>
    </dgm:pt>
    <dgm:pt modelId="{19FE0D9D-0BF9-4D95-94D1-0E359198A5F1}" type="parTrans" cxnId="{88FB89A1-72DD-4A9D-B7F6-ABBAB547B666}">
      <dgm:prSet/>
      <dgm:spPr/>
      <dgm:t>
        <a:bodyPr/>
        <a:lstStyle/>
        <a:p>
          <a:endParaRPr lang="en-US"/>
        </a:p>
      </dgm:t>
    </dgm:pt>
    <dgm:pt modelId="{717D93D4-721F-421E-A1C8-7542F637209F}" type="sibTrans" cxnId="{88FB89A1-72DD-4A9D-B7F6-ABBAB547B666}">
      <dgm:prSet/>
      <dgm:spPr/>
      <dgm:t>
        <a:bodyPr/>
        <a:lstStyle/>
        <a:p>
          <a:endParaRPr lang="en-US"/>
        </a:p>
      </dgm:t>
    </dgm:pt>
    <dgm:pt modelId="{5F58523F-568D-4842-AA58-15ECD921BA8A}" type="pres">
      <dgm:prSet presAssocID="{EAB4E4BF-23B3-4D0D-B54A-A7D9592F262C}" presName="diagram" presStyleCnt="0">
        <dgm:presLayoutVars>
          <dgm:dir/>
          <dgm:resizeHandles val="exact"/>
        </dgm:presLayoutVars>
      </dgm:prSet>
      <dgm:spPr/>
    </dgm:pt>
    <dgm:pt modelId="{41112F1E-9E57-47DE-8AFC-DA784A08974C}" type="pres">
      <dgm:prSet presAssocID="{81F3D8BD-4928-4468-A872-DD72C5CFD116}" presName="node" presStyleLbl="node1" presStyleIdx="0" presStyleCnt="5">
        <dgm:presLayoutVars>
          <dgm:bulletEnabled val="1"/>
        </dgm:presLayoutVars>
      </dgm:prSet>
      <dgm:spPr/>
    </dgm:pt>
    <dgm:pt modelId="{30425DC7-7408-4EFD-9827-5BCF7652EEB0}" type="pres">
      <dgm:prSet presAssocID="{E2DF3F9E-9C87-41E0-B32A-7E161E81C136}" presName="sibTrans" presStyleCnt="0"/>
      <dgm:spPr/>
    </dgm:pt>
    <dgm:pt modelId="{38A8B276-9201-450A-B1A6-B406EF05D46E}" type="pres">
      <dgm:prSet presAssocID="{8CDBCFBB-3953-4CCE-9109-3475631B179B}" presName="node" presStyleLbl="node1" presStyleIdx="1" presStyleCnt="5">
        <dgm:presLayoutVars>
          <dgm:bulletEnabled val="1"/>
        </dgm:presLayoutVars>
      </dgm:prSet>
      <dgm:spPr/>
    </dgm:pt>
    <dgm:pt modelId="{0FCE69DA-0355-4111-8F86-5F6DD567A51D}" type="pres">
      <dgm:prSet presAssocID="{1D481969-1350-4E9D-9759-757552258831}" presName="sibTrans" presStyleCnt="0"/>
      <dgm:spPr/>
    </dgm:pt>
    <dgm:pt modelId="{3EBB07CA-1B61-4C1A-8778-8FD26E9CA0F0}" type="pres">
      <dgm:prSet presAssocID="{1BA6744C-B917-4F0C-9868-405A56D8F819}" presName="node" presStyleLbl="node1" presStyleIdx="2" presStyleCnt="5">
        <dgm:presLayoutVars>
          <dgm:bulletEnabled val="1"/>
        </dgm:presLayoutVars>
      </dgm:prSet>
      <dgm:spPr/>
    </dgm:pt>
    <dgm:pt modelId="{4F49DBD5-2A8A-4B23-9931-B5C0B1362766}" type="pres">
      <dgm:prSet presAssocID="{E502B0CB-A885-4F04-9B36-DF89D8CC5370}" presName="sibTrans" presStyleCnt="0"/>
      <dgm:spPr/>
    </dgm:pt>
    <dgm:pt modelId="{8865EB3C-C4C8-4251-AB21-3F3F38D63A94}" type="pres">
      <dgm:prSet presAssocID="{E1073ED4-E721-4A33-B9AE-4235E17F5E46}" presName="node" presStyleLbl="node1" presStyleIdx="3" presStyleCnt="5">
        <dgm:presLayoutVars>
          <dgm:bulletEnabled val="1"/>
        </dgm:presLayoutVars>
      </dgm:prSet>
      <dgm:spPr/>
    </dgm:pt>
    <dgm:pt modelId="{D9021B19-90AB-4FFC-8142-6A265A5429A1}" type="pres">
      <dgm:prSet presAssocID="{3B37F37F-50A5-45F0-977E-60FF33BA3B8E}" presName="sibTrans" presStyleCnt="0"/>
      <dgm:spPr/>
    </dgm:pt>
    <dgm:pt modelId="{FEF061D5-9BDC-469B-985E-EA7BA6030159}" type="pres">
      <dgm:prSet presAssocID="{5D6C46AA-B198-4FE2-8213-EA06E3EA2DA4}" presName="node" presStyleLbl="node1" presStyleIdx="4" presStyleCnt="5">
        <dgm:presLayoutVars>
          <dgm:bulletEnabled val="1"/>
        </dgm:presLayoutVars>
      </dgm:prSet>
      <dgm:spPr/>
    </dgm:pt>
  </dgm:ptLst>
  <dgm:cxnLst>
    <dgm:cxn modelId="{8D33550C-280B-4A4D-8C3E-EDF6DDC4C3CF}" type="presOf" srcId="{E1073ED4-E721-4A33-B9AE-4235E17F5E46}" destId="{8865EB3C-C4C8-4251-AB21-3F3F38D63A94}" srcOrd="0" destOrd="0" presId="urn:microsoft.com/office/officeart/2005/8/layout/default"/>
    <dgm:cxn modelId="{F9577920-C1E5-48F6-927D-22FEAB7091D3}" type="presOf" srcId="{EAB4E4BF-23B3-4D0D-B54A-A7D9592F262C}" destId="{5F58523F-568D-4842-AA58-15ECD921BA8A}" srcOrd="0" destOrd="0" presId="urn:microsoft.com/office/officeart/2005/8/layout/default"/>
    <dgm:cxn modelId="{541C695F-B3C8-4195-97E3-0FABB9A51589}" srcId="{EAB4E4BF-23B3-4D0D-B54A-A7D9592F262C}" destId="{E1073ED4-E721-4A33-B9AE-4235E17F5E46}" srcOrd="3" destOrd="0" parTransId="{53EF2E6D-9886-49CF-B43F-52524138C128}" sibTransId="{3B37F37F-50A5-45F0-977E-60FF33BA3B8E}"/>
    <dgm:cxn modelId="{8DFBB243-6ABC-4864-993C-68D385EC6A72}" type="presOf" srcId="{1BA6744C-B917-4F0C-9868-405A56D8F819}" destId="{3EBB07CA-1B61-4C1A-8778-8FD26E9CA0F0}" srcOrd="0" destOrd="0" presId="urn:microsoft.com/office/officeart/2005/8/layout/default"/>
    <dgm:cxn modelId="{3AF3F863-9412-4E7A-8482-D51FD25E527D}" srcId="{EAB4E4BF-23B3-4D0D-B54A-A7D9592F262C}" destId="{8CDBCFBB-3953-4CCE-9109-3475631B179B}" srcOrd="1" destOrd="0" parTransId="{672FE35A-25D1-477F-840C-36391905C47A}" sibTransId="{1D481969-1350-4E9D-9759-757552258831}"/>
    <dgm:cxn modelId="{88FB89A1-72DD-4A9D-B7F6-ABBAB547B666}" srcId="{EAB4E4BF-23B3-4D0D-B54A-A7D9592F262C}" destId="{5D6C46AA-B198-4FE2-8213-EA06E3EA2DA4}" srcOrd="4" destOrd="0" parTransId="{19FE0D9D-0BF9-4D95-94D1-0E359198A5F1}" sibTransId="{717D93D4-721F-421E-A1C8-7542F637209F}"/>
    <dgm:cxn modelId="{C8C831AE-EC0B-46B9-9D72-600B4ACD4D5E}" srcId="{EAB4E4BF-23B3-4D0D-B54A-A7D9592F262C}" destId="{81F3D8BD-4928-4468-A872-DD72C5CFD116}" srcOrd="0" destOrd="0" parTransId="{072B200C-768C-4836-91B1-7F602BC94575}" sibTransId="{E2DF3F9E-9C87-41E0-B32A-7E161E81C136}"/>
    <dgm:cxn modelId="{6321D6E0-A3EA-4C7A-9E0E-699FF458BEC2}" type="presOf" srcId="{8CDBCFBB-3953-4CCE-9109-3475631B179B}" destId="{38A8B276-9201-450A-B1A6-B406EF05D46E}" srcOrd="0" destOrd="0" presId="urn:microsoft.com/office/officeart/2005/8/layout/default"/>
    <dgm:cxn modelId="{5272BBE4-A5EE-447A-BB1A-D07522934E7C}" srcId="{EAB4E4BF-23B3-4D0D-B54A-A7D9592F262C}" destId="{1BA6744C-B917-4F0C-9868-405A56D8F819}" srcOrd="2" destOrd="0" parTransId="{AFA90E51-9E16-46E4-8D4E-52F13219569F}" sibTransId="{E502B0CB-A885-4F04-9B36-DF89D8CC5370}"/>
    <dgm:cxn modelId="{9786DDF7-C81E-4968-9F59-F648748A89AA}" type="presOf" srcId="{81F3D8BD-4928-4468-A872-DD72C5CFD116}" destId="{41112F1E-9E57-47DE-8AFC-DA784A08974C}" srcOrd="0" destOrd="0" presId="urn:microsoft.com/office/officeart/2005/8/layout/default"/>
    <dgm:cxn modelId="{370836FD-183C-4611-BF62-0A07DB008651}" type="presOf" srcId="{5D6C46AA-B198-4FE2-8213-EA06E3EA2DA4}" destId="{FEF061D5-9BDC-469B-985E-EA7BA6030159}" srcOrd="0" destOrd="0" presId="urn:microsoft.com/office/officeart/2005/8/layout/default"/>
    <dgm:cxn modelId="{3302C12A-F1AB-48DD-8740-73837BD983B3}" type="presParOf" srcId="{5F58523F-568D-4842-AA58-15ECD921BA8A}" destId="{41112F1E-9E57-47DE-8AFC-DA784A08974C}" srcOrd="0" destOrd="0" presId="urn:microsoft.com/office/officeart/2005/8/layout/default"/>
    <dgm:cxn modelId="{FAD6447A-134B-436D-AAD2-0A77BA67C3D8}" type="presParOf" srcId="{5F58523F-568D-4842-AA58-15ECD921BA8A}" destId="{30425DC7-7408-4EFD-9827-5BCF7652EEB0}" srcOrd="1" destOrd="0" presId="urn:microsoft.com/office/officeart/2005/8/layout/default"/>
    <dgm:cxn modelId="{D332E786-C746-47FE-A33D-FA51FB9CE257}" type="presParOf" srcId="{5F58523F-568D-4842-AA58-15ECD921BA8A}" destId="{38A8B276-9201-450A-B1A6-B406EF05D46E}" srcOrd="2" destOrd="0" presId="urn:microsoft.com/office/officeart/2005/8/layout/default"/>
    <dgm:cxn modelId="{EF3E1C8A-06F5-48A7-96F1-14CD52F7F20B}" type="presParOf" srcId="{5F58523F-568D-4842-AA58-15ECD921BA8A}" destId="{0FCE69DA-0355-4111-8F86-5F6DD567A51D}" srcOrd="3" destOrd="0" presId="urn:microsoft.com/office/officeart/2005/8/layout/default"/>
    <dgm:cxn modelId="{482E541A-805A-4B45-A281-4A5C24B38BDC}" type="presParOf" srcId="{5F58523F-568D-4842-AA58-15ECD921BA8A}" destId="{3EBB07CA-1B61-4C1A-8778-8FD26E9CA0F0}" srcOrd="4" destOrd="0" presId="urn:microsoft.com/office/officeart/2005/8/layout/default"/>
    <dgm:cxn modelId="{61F97516-DFD5-49BB-BA64-DA2ECE07B52D}" type="presParOf" srcId="{5F58523F-568D-4842-AA58-15ECD921BA8A}" destId="{4F49DBD5-2A8A-4B23-9931-B5C0B1362766}" srcOrd="5" destOrd="0" presId="urn:microsoft.com/office/officeart/2005/8/layout/default"/>
    <dgm:cxn modelId="{13BC8875-0671-4C94-A8E4-C05F45BD279C}" type="presParOf" srcId="{5F58523F-568D-4842-AA58-15ECD921BA8A}" destId="{8865EB3C-C4C8-4251-AB21-3F3F38D63A94}" srcOrd="6" destOrd="0" presId="urn:microsoft.com/office/officeart/2005/8/layout/default"/>
    <dgm:cxn modelId="{45678881-5C44-4620-B2EF-E78B338A67F3}" type="presParOf" srcId="{5F58523F-568D-4842-AA58-15ECD921BA8A}" destId="{D9021B19-90AB-4FFC-8142-6A265A5429A1}" srcOrd="7" destOrd="0" presId="urn:microsoft.com/office/officeart/2005/8/layout/default"/>
    <dgm:cxn modelId="{5E1185A4-E70A-4806-8216-EA8CD692470F}" type="presParOf" srcId="{5F58523F-568D-4842-AA58-15ECD921BA8A}" destId="{FEF061D5-9BDC-469B-985E-EA7BA6030159}"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112F1E-9E57-47DE-8AFC-DA784A08974C}">
      <dsp:nvSpPr>
        <dsp:cNvPr id="0" name=""/>
        <dsp:cNvSpPr/>
      </dsp:nvSpPr>
      <dsp:spPr>
        <a:xfrm>
          <a:off x="0" y="66881"/>
          <a:ext cx="2486978" cy="1492186"/>
        </a:xfrm>
        <a:prstGeom prst="rect">
          <a:avLst/>
        </a:prstGeom>
        <a:solidFill>
          <a:schemeClr val="accent2">
            <a:hueOff val="0"/>
            <a:satOff val="0"/>
            <a:lumOff val="0"/>
            <a:alphaOff val="0"/>
          </a:schemeClr>
        </a:solidFill>
        <a:ln w="22225"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Metal Ion Nature:</a:t>
          </a:r>
          <a:br>
            <a:rPr lang="en-US" sz="1400" kern="1200"/>
          </a:br>
          <a:r>
            <a:rPr lang="en-US" sz="1400" kern="1200"/>
            <a:t>Metals with higher nuclear charge and smaller radius generally have higher oxidation potentials.</a:t>
          </a:r>
        </a:p>
      </dsp:txBody>
      <dsp:txXfrm>
        <a:off x="0" y="66881"/>
        <a:ext cx="2486978" cy="1492186"/>
      </dsp:txXfrm>
    </dsp:sp>
    <dsp:sp modelId="{38A8B276-9201-450A-B1A6-B406EF05D46E}">
      <dsp:nvSpPr>
        <dsp:cNvPr id="0" name=""/>
        <dsp:cNvSpPr/>
      </dsp:nvSpPr>
      <dsp:spPr>
        <a:xfrm>
          <a:off x="2735675" y="66881"/>
          <a:ext cx="2486978" cy="1492186"/>
        </a:xfrm>
        <a:prstGeom prst="rect">
          <a:avLst/>
        </a:prstGeom>
        <a:solidFill>
          <a:schemeClr val="accent3">
            <a:hueOff val="0"/>
            <a:satOff val="0"/>
            <a:lumOff val="0"/>
            <a:alphaOff val="0"/>
          </a:schemeClr>
        </a:solidFill>
        <a:ln w="22225"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Ligand Type:</a:t>
          </a:r>
          <a:br>
            <a:rPr lang="en-US" sz="1400" kern="1200"/>
          </a:br>
          <a:r>
            <a:rPr lang="en-US" sz="1400" kern="1200"/>
            <a:t>Ligands that are strong field (according to the spectrochemical series) stabilize higher oxidation states and raise redox potential.</a:t>
          </a:r>
        </a:p>
      </dsp:txBody>
      <dsp:txXfrm>
        <a:off x="2735675" y="66881"/>
        <a:ext cx="2486978" cy="1492186"/>
      </dsp:txXfrm>
    </dsp:sp>
    <dsp:sp modelId="{3EBB07CA-1B61-4C1A-8778-8FD26E9CA0F0}">
      <dsp:nvSpPr>
        <dsp:cNvPr id="0" name=""/>
        <dsp:cNvSpPr/>
      </dsp:nvSpPr>
      <dsp:spPr>
        <a:xfrm>
          <a:off x="5471351" y="66881"/>
          <a:ext cx="2486978" cy="1492186"/>
        </a:xfrm>
        <a:prstGeom prst="rect">
          <a:avLst/>
        </a:prstGeom>
        <a:solidFill>
          <a:schemeClr val="accent4">
            <a:hueOff val="0"/>
            <a:satOff val="0"/>
            <a:lumOff val="0"/>
            <a:alphaOff val="0"/>
          </a:schemeClr>
        </a:solidFill>
        <a:ln w="22225"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Solvent Effects:</a:t>
          </a:r>
          <a:br>
            <a:rPr lang="en-US" sz="1400" kern="1200"/>
          </a:br>
          <a:r>
            <a:rPr lang="en-US" sz="1400" kern="1200"/>
            <a:t>Solvent polarity and dielectric constant affect ion stabilization and electron transfer efficiency.</a:t>
          </a:r>
        </a:p>
      </dsp:txBody>
      <dsp:txXfrm>
        <a:off x="5471351" y="66881"/>
        <a:ext cx="2486978" cy="1492186"/>
      </dsp:txXfrm>
    </dsp:sp>
    <dsp:sp modelId="{8865EB3C-C4C8-4251-AB21-3F3F38D63A94}">
      <dsp:nvSpPr>
        <dsp:cNvPr id="0" name=""/>
        <dsp:cNvSpPr/>
      </dsp:nvSpPr>
      <dsp:spPr>
        <a:xfrm>
          <a:off x="1367837" y="1807765"/>
          <a:ext cx="2486978" cy="1492186"/>
        </a:xfrm>
        <a:prstGeom prst="rect">
          <a:avLst/>
        </a:prstGeom>
        <a:solidFill>
          <a:schemeClr val="accent5">
            <a:hueOff val="0"/>
            <a:satOff val="0"/>
            <a:lumOff val="0"/>
            <a:alphaOff val="0"/>
          </a:schemeClr>
        </a:solidFill>
        <a:ln w="22225"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pH Dependence:</a:t>
          </a:r>
          <a:br>
            <a:rPr lang="en-US" sz="1400" kern="1200"/>
          </a:br>
          <a:r>
            <a:rPr lang="en-US" sz="1400" kern="1200"/>
            <a:t>Protonation or deprotonation of coordinated ligands can alter electron density on the metal center, shifting the potential.</a:t>
          </a:r>
        </a:p>
      </dsp:txBody>
      <dsp:txXfrm>
        <a:off x="1367837" y="1807765"/>
        <a:ext cx="2486978" cy="1492186"/>
      </dsp:txXfrm>
    </dsp:sp>
    <dsp:sp modelId="{FEF061D5-9BDC-469B-985E-EA7BA6030159}">
      <dsp:nvSpPr>
        <dsp:cNvPr id="0" name=""/>
        <dsp:cNvSpPr/>
      </dsp:nvSpPr>
      <dsp:spPr>
        <a:xfrm>
          <a:off x="4103513" y="1807765"/>
          <a:ext cx="2486978" cy="1492186"/>
        </a:xfrm>
        <a:prstGeom prst="rect">
          <a:avLst/>
        </a:prstGeom>
        <a:solidFill>
          <a:schemeClr val="accent6">
            <a:hueOff val="0"/>
            <a:satOff val="0"/>
            <a:lumOff val="0"/>
            <a:alphaOff val="0"/>
          </a:schemeClr>
        </a:solidFill>
        <a:ln w="22225"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Coordination Geometry:</a:t>
          </a:r>
          <a:br>
            <a:rPr lang="en-US" sz="1400" kern="1200"/>
          </a:br>
          <a:r>
            <a:rPr lang="en-US" sz="1400" kern="1200"/>
            <a:t>Geometric strain and symmetry influence orbital overlap, thereby modifying the ease of electron transfer.</a:t>
          </a:r>
        </a:p>
      </dsp:txBody>
      <dsp:txXfrm>
        <a:off x="4103513" y="1807765"/>
        <a:ext cx="2486978" cy="1492186"/>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ru-RU"/>
              <a:t>Образец заголовка</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3A361989-59FC-4D58-A270-F191D8EE81CC}" type="datetimeFigureOut">
              <a:rPr lang="ru-KZ" smtClean="0"/>
              <a:t>06.11.2025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rIns="45720"/>
          <a:lstStyle/>
          <a:p>
            <a:fld id="{A3E4AD7F-FD00-4B7D-B0E6-12DCD4E87304}" type="slidenum">
              <a:rPr lang="ru-KZ" smtClean="0"/>
              <a:t>‹#›</a:t>
            </a:fld>
            <a:endParaRPr lang="ru-KZ"/>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311862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A361989-59FC-4D58-A270-F191D8EE81CC}" type="datetimeFigureOut">
              <a:rPr lang="ru-KZ" smtClean="0"/>
              <a:t>06.11.2025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3769704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A361989-59FC-4D58-A270-F191D8EE81CC}" type="datetimeFigureOut">
              <a:rPr lang="ru-KZ" smtClean="0"/>
              <a:t>06.11.2025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407635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A361989-59FC-4D58-A270-F191D8EE81CC}" type="datetimeFigureOut">
              <a:rPr lang="ru-KZ" smtClean="0"/>
              <a:t>06.11.2025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A3E4AD7F-FD00-4B7D-B0E6-12DCD4E87304}" type="slidenum">
              <a:rPr lang="ru-KZ" smtClean="0"/>
              <a:t>‹#›</a:t>
            </a:fld>
            <a:endParaRPr lang="ru-KZ"/>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044640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ru-RU"/>
              <a:t>Образец заголовка</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A361989-59FC-4D58-A270-F191D8EE81CC}" type="datetimeFigureOut">
              <a:rPr lang="ru-KZ" smtClean="0"/>
              <a:t>06.11.2025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2476601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3A361989-59FC-4D58-A270-F191D8EE81CC}" type="datetimeFigureOut">
              <a:rPr lang="ru-KZ" smtClean="0"/>
              <a:t>06.11.2025</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A3E4AD7F-FD00-4B7D-B0E6-12DCD4E87304}" type="slidenum">
              <a:rPr lang="ru-KZ" smtClean="0"/>
              <a:t>‹#›</a:t>
            </a:fld>
            <a:endParaRPr lang="ru-KZ"/>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950356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ru-RU"/>
              <a:t>Образец заголовка</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609285" y="2851331"/>
            <a:ext cx="3893623" cy="307143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666635" y="2851331"/>
            <a:ext cx="3899798" cy="307143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3A361989-59FC-4D58-A270-F191D8EE81CC}" type="datetimeFigureOut">
              <a:rPr lang="ru-KZ" smtClean="0"/>
              <a:t>06.11.2025</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3483417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3A361989-59FC-4D58-A270-F191D8EE81CC}" type="datetimeFigureOut">
              <a:rPr lang="ru-KZ" smtClean="0"/>
              <a:t>06.11.2025</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A3E4AD7F-FD00-4B7D-B0E6-12DCD4E87304}" type="slidenum">
              <a:rPr lang="ru-KZ" smtClean="0"/>
              <a:t>‹#›</a:t>
            </a:fld>
            <a:endParaRPr lang="ru-KZ"/>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5383576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A361989-59FC-4D58-A270-F191D8EE81CC}" type="datetimeFigureOut">
              <a:rPr lang="ru-KZ" smtClean="0"/>
              <a:t>06.11.2025</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2708123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ru-RU"/>
              <a:t>Образец заголовка</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3A361989-59FC-4D58-A270-F191D8EE81CC}" type="datetimeFigureOut">
              <a:rPr lang="ru-KZ" smtClean="0"/>
              <a:t>06.11.2025</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3871097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3A361989-59FC-4D58-A270-F191D8EE81CC}" type="datetimeFigureOut">
              <a:rPr lang="ru-KZ" smtClean="0"/>
              <a:t>06.11.2025</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1021312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A361989-59FC-4D58-A270-F191D8EE81CC}" type="datetimeFigureOut">
              <a:rPr lang="ru-KZ" smtClean="0"/>
              <a:t>06.11.2025</a:t>
            </a:fld>
            <a:endParaRPr lang="ru-KZ"/>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endParaRPr lang="ru-KZ"/>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A3E4AD7F-FD00-4B7D-B0E6-12DCD4E87304}" type="slidenum">
              <a:rPr lang="ru-KZ" smtClean="0"/>
              <a:t>‹#›</a:t>
            </a:fld>
            <a:endParaRPr lang="ru-KZ"/>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Tree>
    <p:extLst>
      <p:ext uri="{BB962C8B-B14F-4D97-AF65-F5344CB8AC3E}">
        <p14:creationId xmlns:p14="http://schemas.microsoft.com/office/powerpoint/2010/main" val="2209858656"/>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10.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12.jpeg"/></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E06BF2F-16A1-BA58-C1CE-6DE87706FECA}"/>
              </a:ext>
            </a:extLst>
          </p:cNvPr>
          <p:cNvSpPr>
            <a:spLocks noGrp="1"/>
          </p:cNvSpPr>
          <p:nvPr>
            <p:ph type="ctrTitle"/>
          </p:nvPr>
        </p:nvSpPr>
        <p:spPr/>
        <p:txBody>
          <a:bodyPr>
            <a:noAutofit/>
          </a:bodyPr>
          <a:lstStyle/>
          <a:p>
            <a:r>
              <a:rPr lang="en-US" sz="4400" dirty="0"/>
              <a:t>The redox properties of coordination compounds</a:t>
            </a:r>
            <a:endParaRPr lang="ru-KZ" sz="4400" dirty="0"/>
          </a:p>
        </p:txBody>
      </p:sp>
      <p:sp>
        <p:nvSpPr>
          <p:cNvPr id="3" name="Подзаголовок 2">
            <a:extLst>
              <a:ext uri="{FF2B5EF4-FFF2-40B4-BE49-F238E27FC236}">
                <a16:creationId xmlns:a16="http://schemas.microsoft.com/office/drawing/2014/main" id="{1846CD7C-D396-7E1C-F26C-34A4E9E87CD0}"/>
              </a:ext>
            </a:extLst>
          </p:cNvPr>
          <p:cNvSpPr>
            <a:spLocks noGrp="1"/>
          </p:cNvSpPr>
          <p:nvPr>
            <p:ph type="subTitle" idx="1"/>
          </p:nvPr>
        </p:nvSpPr>
        <p:spPr/>
        <p:txBody>
          <a:bodyPr>
            <a:normAutofit fontScale="70000" lnSpcReduction="20000"/>
          </a:bodyPr>
          <a:lstStyle/>
          <a:p>
            <a:pPr algn="r"/>
            <a:endParaRPr lang="en-US" dirty="0">
              <a:solidFill>
                <a:schemeClr val="tx1">
                  <a:lumMod val="85000"/>
                  <a:lumOff val="15000"/>
                </a:schemeClr>
              </a:solidFill>
              <a:latin typeface="+mn-lt"/>
            </a:endParaRPr>
          </a:p>
          <a:p>
            <a:pPr algn="r"/>
            <a:endParaRPr lang="en-US" dirty="0">
              <a:solidFill>
                <a:schemeClr val="tx1">
                  <a:lumMod val="85000"/>
                  <a:lumOff val="15000"/>
                </a:schemeClr>
              </a:solidFill>
            </a:endParaRPr>
          </a:p>
          <a:p>
            <a:pPr algn="r"/>
            <a:r>
              <a:rPr lang="en-US" dirty="0">
                <a:solidFill>
                  <a:schemeClr val="tx1">
                    <a:lumMod val="85000"/>
                    <a:lumOff val="15000"/>
                  </a:schemeClr>
                </a:solidFill>
                <a:latin typeface="+mn-lt"/>
              </a:rPr>
              <a:t>PhD </a:t>
            </a:r>
            <a:r>
              <a:rPr lang="en-US" dirty="0" err="1">
                <a:solidFill>
                  <a:schemeClr val="tx1">
                    <a:lumMod val="85000"/>
                    <a:lumOff val="15000"/>
                  </a:schemeClr>
                </a:solidFill>
                <a:latin typeface="+mn-lt"/>
              </a:rPr>
              <a:t>Bakhadur</a:t>
            </a:r>
            <a:r>
              <a:rPr lang="en-US" dirty="0">
                <a:solidFill>
                  <a:schemeClr val="tx1">
                    <a:lumMod val="85000"/>
                    <a:lumOff val="15000"/>
                  </a:schemeClr>
                </a:solidFill>
                <a:latin typeface="+mn-lt"/>
              </a:rPr>
              <a:t> Askar</a:t>
            </a:r>
            <a:endParaRPr lang="ru-KZ" dirty="0">
              <a:solidFill>
                <a:schemeClr val="tx1">
                  <a:lumMod val="85000"/>
                  <a:lumOff val="15000"/>
                </a:schemeClr>
              </a:solidFill>
              <a:latin typeface="+mn-lt"/>
            </a:endParaRPr>
          </a:p>
          <a:p>
            <a:endParaRPr lang="ru-KZ" dirty="0"/>
          </a:p>
        </p:txBody>
      </p:sp>
      <p:pic>
        <p:nvPicPr>
          <p:cNvPr id="4" name="Рисунок 3">
            <a:extLst>
              <a:ext uri="{FF2B5EF4-FFF2-40B4-BE49-F238E27FC236}">
                <a16:creationId xmlns:a16="http://schemas.microsoft.com/office/drawing/2014/main" id="{E837323D-9213-7BEF-9429-B2649E9BA000}"/>
              </a:ext>
            </a:extLst>
          </p:cNvPr>
          <p:cNvPicPr>
            <a:picLocks noChangeAspect="1"/>
          </p:cNvPicPr>
          <p:nvPr/>
        </p:nvPicPr>
        <p:blipFill>
          <a:blip r:embed="rId2"/>
          <a:stretch>
            <a:fillRect/>
          </a:stretch>
        </p:blipFill>
        <p:spPr>
          <a:xfrm>
            <a:off x="77656" y="120969"/>
            <a:ext cx="1609483" cy="1664352"/>
          </a:xfrm>
          <a:prstGeom prst="rect">
            <a:avLst/>
          </a:prstGeom>
        </p:spPr>
      </p:pic>
      <p:pic>
        <p:nvPicPr>
          <p:cNvPr id="5" name="Рисунок 4">
            <a:extLst>
              <a:ext uri="{FF2B5EF4-FFF2-40B4-BE49-F238E27FC236}">
                <a16:creationId xmlns:a16="http://schemas.microsoft.com/office/drawing/2014/main" id="{D7AF29E9-9729-A5C7-A457-0D61F478F8E8}"/>
              </a:ext>
            </a:extLst>
          </p:cNvPr>
          <p:cNvPicPr>
            <a:picLocks noChangeAspect="1"/>
          </p:cNvPicPr>
          <p:nvPr/>
        </p:nvPicPr>
        <p:blipFill>
          <a:blip r:embed="rId3"/>
          <a:stretch>
            <a:fillRect/>
          </a:stretch>
        </p:blipFill>
        <p:spPr>
          <a:xfrm>
            <a:off x="10358544" y="56164"/>
            <a:ext cx="1755800" cy="1731414"/>
          </a:xfrm>
          <a:prstGeom prst="rect">
            <a:avLst/>
          </a:prstGeom>
        </p:spPr>
      </p:pic>
      <p:sp>
        <p:nvSpPr>
          <p:cNvPr id="6" name="TextBox 5">
            <a:extLst>
              <a:ext uri="{FF2B5EF4-FFF2-40B4-BE49-F238E27FC236}">
                <a16:creationId xmlns:a16="http://schemas.microsoft.com/office/drawing/2014/main" id="{EA55B464-B79B-E189-7779-4A5B1FAD7F18}"/>
              </a:ext>
            </a:extLst>
          </p:cNvPr>
          <p:cNvSpPr txBox="1"/>
          <p:nvPr/>
        </p:nvSpPr>
        <p:spPr>
          <a:xfrm>
            <a:off x="1850279" y="307328"/>
            <a:ext cx="8281180" cy="923330"/>
          </a:xfrm>
          <a:prstGeom prst="rect">
            <a:avLst/>
          </a:prstGeom>
          <a:noFill/>
        </p:spPr>
        <p:txBody>
          <a:bodyPr wrap="square" rtlCol="0">
            <a:spAutoFit/>
          </a:bodyPr>
          <a:lstStyle/>
          <a:p>
            <a:pPr algn="ctr"/>
            <a:r>
              <a:rPr lang="en-US" dirty="0"/>
              <a:t>Al-Farabi Kazakh National University</a:t>
            </a:r>
            <a:endParaRPr lang="ru-RU" dirty="0"/>
          </a:p>
          <a:p>
            <a:pPr algn="ctr"/>
            <a:r>
              <a:rPr lang="en-US" dirty="0"/>
              <a:t>Faculty of Chemistry and Chemical technology</a:t>
            </a:r>
            <a:endParaRPr lang="ru-RU" dirty="0"/>
          </a:p>
          <a:p>
            <a:pPr algn="ctr"/>
            <a:r>
              <a:rPr lang="en-US" dirty="0"/>
              <a:t>Department of General and Inorganic Chemistry</a:t>
            </a:r>
            <a:endParaRPr lang="ru-KZ" dirty="0"/>
          </a:p>
        </p:txBody>
      </p:sp>
    </p:spTree>
    <p:extLst>
      <p:ext uri="{BB962C8B-B14F-4D97-AF65-F5344CB8AC3E}">
        <p14:creationId xmlns:p14="http://schemas.microsoft.com/office/powerpoint/2010/main" val="42163208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04DBDB-6E73-C87A-45DB-608276321EA3}"/>
              </a:ext>
            </a:extLst>
          </p:cNvPr>
          <p:cNvSpPr>
            <a:spLocks noGrp="1"/>
          </p:cNvSpPr>
          <p:nvPr>
            <p:ph type="ctrTitle"/>
          </p:nvPr>
        </p:nvSpPr>
        <p:spPr>
          <a:xfrm>
            <a:off x="2193167" y="2590984"/>
            <a:ext cx="7369642" cy="3608480"/>
          </a:xfrm>
        </p:spPr>
        <p:txBody>
          <a:bodyPr>
            <a:normAutofit/>
          </a:bodyPr>
          <a:lstStyle/>
          <a:p>
            <a:pPr algn="l"/>
            <a:r>
              <a:rPr lang="en-US" sz="8000"/>
              <a:t>Thank you for attention!</a:t>
            </a:r>
            <a:endParaRPr lang="ru-KZ" sz="8000"/>
          </a:p>
        </p:txBody>
      </p:sp>
    </p:spTree>
    <p:extLst>
      <p:ext uri="{BB962C8B-B14F-4D97-AF65-F5344CB8AC3E}">
        <p14:creationId xmlns:p14="http://schemas.microsoft.com/office/powerpoint/2010/main" val="1749248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A4EBC7A-3ED6-B45D-CA5F-A44ABF2FE69A}"/>
              </a:ext>
            </a:extLst>
          </p:cNvPr>
          <p:cNvSpPr>
            <a:spLocks noGrp="1"/>
          </p:cNvSpPr>
          <p:nvPr>
            <p:ph type="title"/>
          </p:nvPr>
        </p:nvSpPr>
        <p:spPr/>
        <p:txBody>
          <a:bodyPr>
            <a:normAutofit/>
          </a:bodyPr>
          <a:lstStyle/>
          <a:p>
            <a:r>
              <a:rPr lang="en-US" b="1" dirty="0"/>
              <a:t>Redox behavior in coordination compounds</a:t>
            </a:r>
            <a:endParaRPr lang="ru-KZ" dirty="0"/>
          </a:p>
        </p:txBody>
      </p:sp>
      <p:sp>
        <p:nvSpPr>
          <p:cNvPr id="3" name="Объект 2">
            <a:extLst>
              <a:ext uri="{FF2B5EF4-FFF2-40B4-BE49-F238E27FC236}">
                <a16:creationId xmlns:a16="http://schemas.microsoft.com/office/drawing/2014/main" id="{A20B23AF-34F9-AF23-D588-EF7453EAB064}"/>
              </a:ext>
            </a:extLst>
          </p:cNvPr>
          <p:cNvSpPr>
            <a:spLocks noGrp="1"/>
          </p:cNvSpPr>
          <p:nvPr>
            <p:ph idx="1"/>
          </p:nvPr>
        </p:nvSpPr>
        <p:spPr>
          <a:xfrm>
            <a:off x="3240527" y="2052116"/>
            <a:ext cx="7796540" cy="3997828"/>
          </a:xfrm>
        </p:spPr>
        <p:txBody>
          <a:bodyPr>
            <a:normAutofit fontScale="85000" lnSpcReduction="10000"/>
          </a:bodyPr>
          <a:lstStyle/>
          <a:p>
            <a:pPr marL="0" indent="0">
              <a:buNone/>
            </a:pPr>
            <a:r>
              <a:rPr lang="en-US" dirty="0"/>
              <a:t>Redox processes in coordination chemistry involve electron transfer between a metal center and other chemical species.</a:t>
            </a:r>
            <a:br>
              <a:rPr lang="en-US" dirty="0"/>
            </a:br>
            <a:r>
              <a:rPr lang="en-US" dirty="0"/>
              <a:t>In these reactions, the oxidation state of the central metal ion changes, while the ligands or other components may act as electron donors or acceptors.</a:t>
            </a:r>
          </a:p>
          <a:p>
            <a:pPr marL="0" indent="0">
              <a:buNone/>
            </a:pPr>
            <a:r>
              <a:rPr lang="en-US" dirty="0"/>
              <a:t>Coordination compounds are ideal systems for studying redox reactions because the metal center is embedded in a well-defined environment of ligands that can stabilize various oxidation states.</a:t>
            </a:r>
            <a:br>
              <a:rPr lang="en-US" dirty="0"/>
            </a:br>
            <a:r>
              <a:rPr lang="en-US" dirty="0"/>
              <a:t>This allows for the observation of reversible oxidation–reduction cycles, which are crucial in catalysis, energy conversion, and biochemical processes.</a:t>
            </a:r>
          </a:p>
          <a:p>
            <a:pPr marL="0" indent="0">
              <a:buNone/>
            </a:pPr>
            <a:r>
              <a:rPr lang="en-US" dirty="0"/>
              <a:t>Redox-active complexes play vital roles in systems such as photosynthesis, cellular respiration, and industrial oxidation reactions.</a:t>
            </a:r>
          </a:p>
          <a:p>
            <a:pPr marL="0" indent="0">
              <a:buNone/>
            </a:pPr>
            <a:endParaRPr lang="ru-KZ" dirty="0"/>
          </a:p>
        </p:txBody>
      </p:sp>
      <p:pic>
        <p:nvPicPr>
          <p:cNvPr id="4" name="Рисунок 3">
            <a:extLst>
              <a:ext uri="{FF2B5EF4-FFF2-40B4-BE49-F238E27FC236}">
                <a16:creationId xmlns:a16="http://schemas.microsoft.com/office/drawing/2014/main" id="{E26A64CB-A4AC-220B-75E8-B27A72969F67}"/>
              </a:ext>
            </a:extLst>
          </p:cNvPr>
          <p:cNvPicPr>
            <a:picLocks noChangeAspect="1"/>
          </p:cNvPicPr>
          <p:nvPr/>
        </p:nvPicPr>
        <p:blipFill>
          <a:blip r:embed="rId2"/>
          <a:stretch>
            <a:fillRect/>
          </a:stretch>
        </p:blipFill>
        <p:spPr>
          <a:xfrm rot="16200000">
            <a:off x="-187054" y="2295525"/>
            <a:ext cx="4724400" cy="2266950"/>
          </a:xfrm>
          <a:prstGeom prst="rect">
            <a:avLst/>
          </a:prstGeom>
        </p:spPr>
      </p:pic>
    </p:spTree>
    <p:extLst>
      <p:ext uri="{BB962C8B-B14F-4D97-AF65-F5344CB8AC3E}">
        <p14:creationId xmlns:p14="http://schemas.microsoft.com/office/powerpoint/2010/main" val="2150582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ADF70AA-E05B-B98C-246C-4355BD6F15AA}"/>
              </a:ext>
            </a:extLst>
          </p:cNvPr>
          <p:cNvSpPr>
            <a:spLocks noGrp="1"/>
          </p:cNvSpPr>
          <p:nvPr>
            <p:ph type="title"/>
          </p:nvPr>
        </p:nvSpPr>
        <p:spPr/>
        <p:txBody>
          <a:bodyPr>
            <a:normAutofit/>
          </a:bodyPr>
          <a:lstStyle/>
          <a:p>
            <a:r>
              <a:rPr lang="en-US" b="1" dirty="0"/>
              <a:t>Oxidation states and electron transfer</a:t>
            </a:r>
            <a:endParaRPr lang="ru-KZ" dirty="0"/>
          </a:p>
        </p:txBody>
      </p:sp>
      <mc:AlternateContent xmlns:mc="http://schemas.openxmlformats.org/markup-compatibility/2006">
        <mc:Choice xmlns:a14="http://schemas.microsoft.com/office/drawing/2010/main" Requires="a14">
          <p:sp>
            <p:nvSpPr>
              <p:cNvPr id="3" name="Объект 2">
                <a:extLst>
                  <a:ext uri="{FF2B5EF4-FFF2-40B4-BE49-F238E27FC236}">
                    <a16:creationId xmlns:a16="http://schemas.microsoft.com/office/drawing/2014/main" id="{18CF17D3-6FA7-7344-E8F4-C04DE1FC34F8}"/>
                  </a:ext>
                </a:extLst>
              </p:cNvPr>
              <p:cNvSpPr>
                <a:spLocks noGrp="1"/>
              </p:cNvSpPr>
              <p:nvPr>
                <p:ph idx="1"/>
              </p:nvPr>
            </p:nvSpPr>
            <p:spPr/>
            <p:txBody>
              <a:bodyPr>
                <a:normAutofit fontScale="55000" lnSpcReduction="20000"/>
              </a:bodyPr>
              <a:lstStyle/>
              <a:p>
                <a:pPr marL="0" indent="0">
                  <a:buNone/>
                </a:pPr>
                <a:r>
                  <a:rPr lang="en-US" dirty="0"/>
                  <a:t>The oxidation state of a metal ion defines its ability to gain or lose electrons.</a:t>
                </a:r>
                <a:br>
                  <a:rPr lang="en-US" dirty="0"/>
                </a:br>
                <a:r>
                  <a:rPr lang="en-US" dirty="0"/>
                  <a:t>For a coordination compound, it is determined by the formal charge on the metal and the nature of its ligands.</a:t>
                </a:r>
              </a:p>
              <a:p>
                <a:pPr marL="0" indent="0">
                  <a:buNone/>
                </a:pPr>
                <a:r>
                  <a:rPr lang="en-US" dirty="0"/>
                  <a:t>During redox reactions:</a:t>
                </a:r>
              </a:p>
              <a:p>
                <a:pPr marL="0" indent="0">
                  <a:buNone/>
                </a:pPr>
                <a14:m>
                  <m:oMathPara xmlns:m="http://schemas.openxmlformats.org/officeDocument/2006/math">
                    <m:oMathParaPr>
                      <m:jc m:val="centerGroup"/>
                    </m:oMathParaPr>
                    <m:oMath xmlns:m="http://schemas.openxmlformats.org/officeDocument/2006/math">
                      <m:d>
                        <m:dPr>
                          <m:begChr m:val="["/>
                          <m:endChr m:val=""/>
                          <m:ctrlPr>
                            <a:rPr lang="ar-IQ"/>
                          </m:ctrlPr>
                        </m:dPr>
                        <m:e>
                          <m:r>
                            <a:rPr lang="ar-IQ" b="0" i="1" smtClean="0">
                              <a:latin typeface="Cambria Math" panose="02040503050406030204" pitchFamily="18" charset="0"/>
                            </a:rPr>
                            <m:t>𝐹𝑒</m:t>
                          </m:r>
                          <m:d>
                            <m:dPr>
                              <m:endChr m:val=""/>
                              <m:ctrlPr>
                                <a:rPr lang="ar-IQ" i="1"/>
                              </m:ctrlPr>
                            </m:dPr>
                            <m:e>
                              <m:sSub>
                                <m:sSubPr>
                                  <m:ctrlPr>
                                    <a:rPr lang="ar-IQ" i="1"/>
                                  </m:ctrlPr>
                                </m:sSubPr>
                                <m:e>
                                  <m:r>
                                    <a:rPr lang="ar-IQ" b="0" i="1" smtClean="0">
                                      <a:latin typeface="Cambria Math" panose="02040503050406030204" pitchFamily="18" charset="0"/>
                                    </a:rPr>
                                    <m:t>𝐻</m:t>
                                  </m:r>
                                </m:e>
                                <m:sub>
                                  <m:r>
                                    <a:rPr lang="ar-IQ" b="0" i="1" smtClean="0">
                                      <a:latin typeface="Cambria Math" panose="02040503050406030204" pitchFamily="18" charset="0"/>
                                    </a:rPr>
                                    <m:t>2</m:t>
                                  </m:r>
                                </m:sub>
                              </m:sSub>
                              <m:r>
                                <a:rPr lang="ar-IQ" b="0" i="1" smtClean="0">
                                  <a:latin typeface="Cambria Math" panose="02040503050406030204" pitchFamily="18" charset="0"/>
                                </a:rPr>
                                <m:t>𝑂</m:t>
                              </m:r>
                              <m:sSub>
                                <m:sSubPr>
                                  <m:ctrlPr>
                                    <a:rPr lang="ar-IQ" i="1"/>
                                  </m:ctrlPr>
                                </m:sSubPr>
                                <m:e>
                                  <m:d>
                                    <m:dPr>
                                      <m:begChr m:val=""/>
                                      <m:endChr m:val=""/>
                                      <m:ctrlPr>
                                        <a:rPr lang="ar-IQ" i="1"/>
                                      </m:ctrlPr>
                                    </m:dPr>
                                    <m:e>
                                      <m:r>
                                        <a:rPr lang="ar-IQ" b="0" smtClean="0">
                                          <a:latin typeface="Cambria Math" panose="02040503050406030204" pitchFamily="18" charset="0"/>
                                        </a:rPr>
                                        <m:t>)</m:t>
                                      </m:r>
                                    </m:e>
                                  </m:d>
                                </m:e>
                                <m:sub>
                                  <m:r>
                                    <a:rPr lang="ar-IQ" b="0" i="1" smtClean="0">
                                      <a:latin typeface="Cambria Math" panose="02040503050406030204" pitchFamily="18" charset="0"/>
                                    </a:rPr>
                                    <m:t>6</m:t>
                                  </m:r>
                                </m:sub>
                              </m:sSub>
                              <m:sSup>
                                <m:sSupPr>
                                  <m:ctrlPr>
                                    <a:rPr lang="ar-IQ" i="1"/>
                                  </m:ctrlPr>
                                </m:sSupPr>
                                <m:e>
                                  <m:d>
                                    <m:dPr>
                                      <m:begChr m:val=""/>
                                      <m:endChr m:val=""/>
                                      <m:ctrlPr>
                                        <a:rPr lang="ar-IQ" i="1"/>
                                      </m:ctrlPr>
                                    </m:dPr>
                                    <m:e>
                                      <m:r>
                                        <a:rPr lang="ar-IQ" b="0" smtClean="0">
                                          <a:latin typeface="Cambria Math" panose="02040503050406030204" pitchFamily="18" charset="0"/>
                                        </a:rPr>
                                        <m:t>]</m:t>
                                      </m:r>
                                    </m:e>
                                  </m:d>
                                </m:e>
                                <m:sup>
                                  <m:r>
                                    <a:rPr lang="ar-IQ" b="0" i="1" smtClean="0">
                                      <a:latin typeface="Cambria Math" panose="02040503050406030204" pitchFamily="18" charset="0"/>
                                    </a:rPr>
                                    <m:t>2</m:t>
                                  </m:r>
                                  <m:r>
                                    <a:rPr lang="ar-IQ" b="0" smtClean="0">
                                      <a:latin typeface="Cambria Math" panose="02040503050406030204" pitchFamily="18" charset="0"/>
                                    </a:rPr>
                                    <m:t>+</m:t>
                                  </m:r>
                                </m:sup>
                              </m:sSup>
                              <m:r>
                                <a:rPr lang="ar-IQ" b="0" smtClean="0">
                                  <a:latin typeface="Cambria Math" panose="02040503050406030204" pitchFamily="18" charset="0"/>
                                </a:rPr>
                                <m:t>→</m:t>
                              </m:r>
                              <m:d>
                                <m:dPr>
                                  <m:begChr m:val="["/>
                                  <m:endChr m:val=""/>
                                  <m:ctrlPr>
                                    <a:rPr lang="ar-IQ" i="1"/>
                                  </m:ctrlPr>
                                </m:dPr>
                                <m:e>
                                  <m:r>
                                    <a:rPr lang="ar-IQ" b="0" i="1" smtClean="0">
                                      <a:latin typeface="Cambria Math" panose="02040503050406030204" pitchFamily="18" charset="0"/>
                                    </a:rPr>
                                    <m:t>𝐹𝑒</m:t>
                                  </m:r>
                                  <m:d>
                                    <m:dPr>
                                      <m:endChr m:val=""/>
                                      <m:ctrlPr>
                                        <a:rPr lang="ar-IQ" i="1"/>
                                      </m:ctrlPr>
                                    </m:dPr>
                                    <m:e>
                                      <m:sSub>
                                        <m:sSubPr>
                                          <m:ctrlPr>
                                            <a:rPr lang="ar-IQ" i="1"/>
                                          </m:ctrlPr>
                                        </m:sSubPr>
                                        <m:e>
                                          <m:r>
                                            <a:rPr lang="ar-IQ" b="0" i="1" smtClean="0">
                                              <a:latin typeface="Cambria Math" panose="02040503050406030204" pitchFamily="18" charset="0"/>
                                            </a:rPr>
                                            <m:t>𝐻</m:t>
                                          </m:r>
                                        </m:e>
                                        <m:sub>
                                          <m:r>
                                            <a:rPr lang="ar-IQ" b="0" i="1" smtClean="0">
                                              <a:latin typeface="Cambria Math" panose="02040503050406030204" pitchFamily="18" charset="0"/>
                                            </a:rPr>
                                            <m:t>2</m:t>
                                          </m:r>
                                        </m:sub>
                                      </m:sSub>
                                      <m:r>
                                        <a:rPr lang="ar-IQ" b="0" i="1" smtClean="0">
                                          <a:latin typeface="Cambria Math" panose="02040503050406030204" pitchFamily="18" charset="0"/>
                                        </a:rPr>
                                        <m:t>𝑂</m:t>
                                      </m:r>
                                      <m:sSub>
                                        <m:sSubPr>
                                          <m:ctrlPr>
                                            <a:rPr lang="ar-IQ" i="1"/>
                                          </m:ctrlPr>
                                        </m:sSubPr>
                                        <m:e>
                                          <m:d>
                                            <m:dPr>
                                              <m:begChr m:val=""/>
                                              <m:endChr m:val=""/>
                                              <m:ctrlPr>
                                                <a:rPr lang="ar-IQ" i="1"/>
                                              </m:ctrlPr>
                                            </m:dPr>
                                            <m:e>
                                              <m:r>
                                                <a:rPr lang="ar-IQ" b="0" smtClean="0">
                                                  <a:latin typeface="Cambria Math" panose="02040503050406030204" pitchFamily="18" charset="0"/>
                                                </a:rPr>
                                                <m:t>)</m:t>
                                              </m:r>
                                            </m:e>
                                          </m:d>
                                        </m:e>
                                        <m:sub>
                                          <m:r>
                                            <a:rPr lang="ar-IQ" b="0" i="1" smtClean="0">
                                              <a:latin typeface="Cambria Math" panose="02040503050406030204" pitchFamily="18" charset="0"/>
                                            </a:rPr>
                                            <m:t>6</m:t>
                                          </m:r>
                                        </m:sub>
                                      </m:sSub>
                                      <m:sSup>
                                        <m:sSupPr>
                                          <m:ctrlPr>
                                            <a:rPr lang="ar-IQ" i="1"/>
                                          </m:ctrlPr>
                                        </m:sSupPr>
                                        <m:e>
                                          <m:d>
                                            <m:dPr>
                                              <m:begChr m:val=""/>
                                              <m:endChr m:val=""/>
                                              <m:ctrlPr>
                                                <a:rPr lang="ar-IQ" i="1"/>
                                              </m:ctrlPr>
                                            </m:dPr>
                                            <m:e>
                                              <m:r>
                                                <a:rPr lang="ar-IQ" b="0" smtClean="0">
                                                  <a:latin typeface="Cambria Math" panose="02040503050406030204" pitchFamily="18" charset="0"/>
                                                </a:rPr>
                                                <m:t>]</m:t>
                                              </m:r>
                                            </m:e>
                                          </m:d>
                                        </m:e>
                                        <m:sup>
                                          <m:r>
                                            <a:rPr lang="ar-IQ" b="0" i="1" smtClean="0">
                                              <a:latin typeface="Cambria Math" panose="02040503050406030204" pitchFamily="18" charset="0"/>
                                            </a:rPr>
                                            <m:t>3</m:t>
                                          </m:r>
                                          <m:r>
                                            <a:rPr lang="ar-IQ" b="0" smtClean="0">
                                              <a:latin typeface="Cambria Math" panose="02040503050406030204" pitchFamily="18" charset="0"/>
                                            </a:rPr>
                                            <m:t>+</m:t>
                                          </m:r>
                                        </m:sup>
                                      </m:sSup>
                                      <m:r>
                                        <a:rPr lang="ar-IQ" b="0" smtClean="0">
                                          <a:latin typeface="Cambria Math" panose="02040503050406030204" pitchFamily="18" charset="0"/>
                                        </a:rPr>
                                        <m:t>+</m:t>
                                      </m:r>
                                      <m:sSup>
                                        <m:sSupPr>
                                          <m:ctrlPr>
                                            <a:rPr lang="ar-IQ" i="1"/>
                                          </m:ctrlPr>
                                        </m:sSupPr>
                                        <m:e>
                                          <m:r>
                                            <a:rPr lang="ar-IQ" b="0" i="1" smtClean="0">
                                              <a:latin typeface="Cambria Math" panose="02040503050406030204" pitchFamily="18" charset="0"/>
                                            </a:rPr>
                                            <m:t>𝑒</m:t>
                                          </m:r>
                                        </m:e>
                                        <m:sup>
                                          <m:r>
                                            <a:rPr lang="ar-IQ" b="0" smtClean="0">
                                              <a:latin typeface="Cambria Math" panose="02040503050406030204" pitchFamily="18" charset="0"/>
                                            </a:rPr>
                                            <m:t>−</m:t>
                                          </m:r>
                                        </m:sup>
                                      </m:sSup>
                                    </m:e>
                                  </m:d>
                                </m:e>
                              </m:d>
                            </m:e>
                          </m:d>
                        </m:e>
                      </m:d>
                    </m:oMath>
                  </m:oMathPara>
                </a14:m>
                <a:endParaRPr lang="ar-IQ" dirty="0"/>
              </a:p>
              <a:p>
                <a:pPr marL="0" indent="0">
                  <a:buNone/>
                </a:pPr>
                <a:r>
                  <a:rPr lang="en-US" dirty="0"/>
                  <a:t>the iron ion is oxidized, while in the reverse process it is reduced.</a:t>
                </a:r>
              </a:p>
              <a:p>
                <a:pPr marL="0" indent="0">
                  <a:buNone/>
                </a:pPr>
                <a:r>
                  <a:rPr lang="en-US" dirty="0"/>
                  <a:t>Electron transfer can occur within the same complex or between different complexes.</a:t>
                </a:r>
                <a:br>
                  <a:rPr lang="en-US" dirty="0"/>
                </a:br>
                <a:r>
                  <a:rPr lang="en-US" dirty="0"/>
                  <a:t>The range of accessible oxidation states depends on:</a:t>
                </a:r>
              </a:p>
              <a:p>
                <a:pPr>
                  <a:buFont typeface="Wingdings" panose="05000000000000000000" pitchFamily="2" charset="2"/>
                  <a:buChar char="Ø"/>
                </a:pPr>
                <a:r>
                  <a:rPr lang="en-US" dirty="0"/>
                  <a:t>The electronic configuration of the metal,</a:t>
                </a:r>
              </a:p>
              <a:p>
                <a:pPr>
                  <a:buFont typeface="Wingdings" panose="05000000000000000000" pitchFamily="2" charset="2"/>
                  <a:buChar char="Ø"/>
                </a:pPr>
                <a:r>
                  <a:rPr lang="en-US" dirty="0"/>
                  <a:t>The strength and type of ligands, and</a:t>
                </a:r>
              </a:p>
              <a:p>
                <a:pPr>
                  <a:buFont typeface="Wingdings" panose="05000000000000000000" pitchFamily="2" charset="2"/>
                  <a:buChar char="Ø"/>
                </a:pPr>
                <a:r>
                  <a:rPr lang="en-US" dirty="0"/>
                  <a:t>The overall stability of the resulting species.</a:t>
                </a:r>
              </a:p>
              <a:p>
                <a:pPr marL="0" indent="0">
                  <a:buNone/>
                </a:pPr>
                <a:r>
                  <a:rPr lang="en-US" dirty="0"/>
                  <a:t>Transition metals, due to their variable d-orbital occupancy, are particularly suited to redox transformations.</a:t>
                </a:r>
              </a:p>
              <a:p>
                <a:pPr marL="0" indent="0">
                  <a:buNone/>
                </a:pPr>
                <a:endParaRPr lang="ru-KZ" dirty="0"/>
              </a:p>
            </p:txBody>
          </p:sp>
        </mc:Choice>
        <mc:Fallback>
          <p:sp>
            <p:nvSpPr>
              <p:cNvPr id="3" name="Объект 2">
                <a:extLst>
                  <a:ext uri="{FF2B5EF4-FFF2-40B4-BE49-F238E27FC236}">
                    <a16:creationId xmlns:a16="http://schemas.microsoft.com/office/drawing/2014/main" id="{18CF17D3-6FA7-7344-E8F4-C04DE1FC34F8}"/>
                  </a:ext>
                </a:extLst>
              </p:cNvPr>
              <p:cNvSpPr>
                <a:spLocks noGrp="1" noRot="1" noChangeAspect="1" noMove="1" noResize="1" noEditPoints="1" noAdjustHandles="1" noChangeArrowheads="1" noChangeShapeType="1" noTextEdit="1"/>
              </p:cNvSpPr>
              <p:nvPr>
                <p:ph idx="1"/>
              </p:nvPr>
            </p:nvSpPr>
            <p:spPr>
              <a:blipFill>
                <a:blip r:embed="rId2"/>
                <a:stretch>
                  <a:fillRect t="-2290"/>
                </a:stretch>
              </a:blipFill>
            </p:spPr>
            <p:txBody>
              <a:bodyPr/>
              <a:lstStyle/>
              <a:p>
                <a:r>
                  <a:rPr lang="ru-KZ">
                    <a:noFill/>
                  </a:rPr>
                  <a:t> </a:t>
                </a:r>
              </a:p>
            </p:txBody>
          </p:sp>
        </mc:Fallback>
      </mc:AlternateContent>
    </p:spTree>
    <p:extLst>
      <p:ext uri="{BB962C8B-B14F-4D97-AF65-F5344CB8AC3E}">
        <p14:creationId xmlns:p14="http://schemas.microsoft.com/office/powerpoint/2010/main" val="820294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useBgFill="1">
        <p:nvSpPr>
          <p:cNvPr id="1033" name="Rectangle 1032">
            <a:extLst>
              <a:ext uri="{FF2B5EF4-FFF2-40B4-BE49-F238E27FC236}">
                <a16:creationId xmlns:a16="http://schemas.microsoft.com/office/drawing/2014/main" id="{B9EEB229-3EBA-4333-B94C-ED62EC101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5" name="Picture 1034">
            <a:extLst>
              <a:ext uri="{FF2B5EF4-FFF2-40B4-BE49-F238E27FC236}">
                <a16:creationId xmlns:a16="http://schemas.microsoft.com/office/drawing/2014/main" id="{B4666C73-1C44-4BD3-9529-A7E02C6A8AD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037" name="Picture 1036">
            <a:extLst>
              <a:ext uri="{FF2B5EF4-FFF2-40B4-BE49-F238E27FC236}">
                <a16:creationId xmlns:a16="http://schemas.microsoft.com/office/drawing/2014/main" id="{723E4E2F-EA2E-477B-A595-C5A5F62E93A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039" name="Rectangle 1038">
            <a:extLst>
              <a:ext uri="{FF2B5EF4-FFF2-40B4-BE49-F238E27FC236}">
                <a16:creationId xmlns:a16="http://schemas.microsoft.com/office/drawing/2014/main" id="{B6500FA0-D185-45FF-9F47-EF5FB71580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1" name="Rectangle 1040">
            <a:extLst>
              <a:ext uri="{FF2B5EF4-FFF2-40B4-BE49-F238E27FC236}">
                <a16:creationId xmlns:a16="http://schemas.microsoft.com/office/drawing/2014/main" id="{7273825F-243F-467C-8349-B97E81C3E6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3" name="Rectangle 1042">
            <a:extLst>
              <a:ext uri="{FF2B5EF4-FFF2-40B4-BE49-F238E27FC236}">
                <a16:creationId xmlns:a16="http://schemas.microsoft.com/office/drawing/2014/main" id="{255659AF-6F61-42EF-B761-0862A79DBE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30CFE4BB-1FDC-5870-7494-8F857A3BA92A}"/>
              </a:ext>
            </a:extLst>
          </p:cNvPr>
          <p:cNvSpPr>
            <a:spLocks noGrp="1"/>
          </p:cNvSpPr>
          <p:nvPr>
            <p:ph type="title"/>
          </p:nvPr>
        </p:nvSpPr>
        <p:spPr>
          <a:xfrm>
            <a:off x="1506836" y="388325"/>
            <a:ext cx="3969504" cy="1077229"/>
          </a:xfrm>
        </p:spPr>
        <p:txBody>
          <a:bodyPr>
            <a:normAutofit fontScale="90000"/>
          </a:bodyPr>
          <a:lstStyle/>
          <a:p>
            <a:pPr algn="l"/>
            <a:r>
              <a:rPr lang="en-US" sz="2400" b="1" dirty="0"/>
              <a:t>Inner-sphere and outer-sphere redox mechanisms</a:t>
            </a:r>
            <a:endParaRPr lang="ru-KZ" sz="2400" dirty="0"/>
          </a:p>
        </p:txBody>
      </p:sp>
      <mc:AlternateContent xmlns:mc="http://schemas.openxmlformats.org/markup-compatibility/2006">
        <mc:Choice xmlns:a14="http://schemas.microsoft.com/office/drawing/2010/main" Requires="a14">
          <p:sp>
            <p:nvSpPr>
              <p:cNvPr id="3" name="Объект 2">
                <a:extLst>
                  <a:ext uri="{FF2B5EF4-FFF2-40B4-BE49-F238E27FC236}">
                    <a16:creationId xmlns:a16="http://schemas.microsoft.com/office/drawing/2014/main" id="{8AEB0747-4052-E1D0-E6D9-2D4A523C8F85}"/>
                  </a:ext>
                </a:extLst>
              </p:cNvPr>
              <p:cNvSpPr>
                <a:spLocks noGrp="1"/>
              </p:cNvSpPr>
              <p:nvPr>
                <p:ph idx="1"/>
              </p:nvPr>
            </p:nvSpPr>
            <p:spPr>
              <a:xfrm>
                <a:off x="1445614" y="1747316"/>
                <a:ext cx="4807079" cy="4826204"/>
              </a:xfrm>
            </p:spPr>
            <p:txBody>
              <a:bodyPr>
                <a:normAutofit fontScale="92500" lnSpcReduction="20000"/>
              </a:bodyPr>
              <a:lstStyle/>
              <a:p>
                <a:pPr marL="0" indent="0">
                  <a:lnSpc>
                    <a:spcPct val="110000"/>
                  </a:lnSpc>
                  <a:buNone/>
                </a:pPr>
                <a:r>
                  <a:rPr lang="en-US" sz="1400" dirty="0"/>
                  <a:t>Redox reactions in coordination chemistry generally occur through two main mechanisms:</a:t>
                </a:r>
              </a:p>
              <a:p>
                <a:pPr marL="0" indent="0">
                  <a:lnSpc>
                    <a:spcPct val="110000"/>
                  </a:lnSpc>
                  <a:buNone/>
                </a:pPr>
                <a:r>
                  <a:rPr lang="en-US" sz="1400" dirty="0"/>
                  <a:t>1. Inner-Sphere Mechanism:</a:t>
                </a:r>
              </a:p>
              <a:p>
                <a:pPr marL="0" indent="0">
                  <a:lnSpc>
                    <a:spcPct val="110000"/>
                  </a:lnSpc>
                  <a:buNone/>
                </a:pPr>
                <a:r>
                  <a:rPr lang="en-US" sz="1400" dirty="0"/>
                  <a:t>Involves the formation of a bridging ligand that connects the oxidant and the reductant.</a:t>
                </a:r>
              </a:p>
              <a:p>
                <a:pPr marL="0" indent="0">
                  <a:lnSpc>
                    <a:spcPct val="110000"/>
                  </a:lnSpc>
                  <a:buNone/>
                </a:pPr>
                <a:r>
                  <a:rPr lang="en-US" sz="1400" dirty="0"/>
                  <a:t>Electron transfer occurs through this shared ligand.</a:t>
                </a:r>
                <a:br>
                  <a:rPr lang="en-US" sz="1400" dirty="0"/>
                </a:br>
                <a:r>
                  <a:rPr lang="en-US" sz="1400" dirty="0"/>
                  <a:t>Example: the reaction between </a:t>
                </a:r>
                <a14:m>
                  <m:oMath xmlns:m="http://schemas.openxmlformats.org/officeDocument/2006/math">
                    <m:d>
                      <m:dPr>
                        <m:begChr m:val="["/>
                        <m:endChr m:val=""/>
                        <m:ctrlPr>
                          <a:rPr lang="ar-IQ" sz="1400" i="1">
                            <a:latin typeface="Cambria Math" panose="02040503050406030204" pitchFamily="18" charset="0"/>
                          </a:rPr>
                        </m:ctrlPr>
                      </m:dPr>
                      <m:e>
                        <m:r>
                          <a:rPr lang="ar-IQ" sz="1400" b="0" i="1" smtClean="0">
                            <a:latin typeface="Cambria Math" panose="02040503050406030204" pitchFamily="18" charset="0"/>
                          </a:rPr>
                          <m:t>𝐶𝑜</m:t>
                        </m:r>
                        <m:d>
                          <m:dPr>
                            <m:endChr m:val=""/>
                            <m:ctrlPr>
                              <a:rPr lang="ar-IQ" sz="1400" i="1">
                                <a:latin typeface="Cambria Math" panose="02040503050406030204" pitchFamily="18" charset="0"/>
                              </a:rPr>
                            </m:ctrlPr>
                          </m:dPr>
                          <m:e>
                            <m:r>
                              <a:rPr lang="ar-IQ" sz="1400" b="0" i="1" smtClean="0">
                                <a:latin typeface="Cambria Math" panose="02040503050406030204" pitchFamily="18" charset="0"/>
                              </a:rPr>
                              <m:t>𝑁</m:t>
                            </m:r>
                            <m:sSub>
                              <m:sSubPr>
                                <m:ctrlPr>
                                  <a:rPr lang="ar-IQ" sz="1400" i="1">
                                    <a:latin typeface="Cambria Math" panose="02040503050406030204" pitchFamily="18" charset="0"/>
                                  </a:rPr>
                                </m:ctrlPr>
                              </m:sSubPr>
                              <m:e>
                                <m:r>
                                  <a:rPr lang="ar-IQ" sz="1400" b="0" i="1" smtClean="0">
                                    <a:latin typeface="Cambria Math" panose="02040503050406030204" pitchFamily="18" charset="0"/>
                                  </a:rPr>
                                  <m:t>𝐻</m:t>
                                </m:r>
                              </m:e>
                              <m:sub>
                                <m:r>
                                  <a:rPr lang="ar-IQ" sz="1400" b="0" i="1" smtClean="0">
                                    <a:latin typeface="Cambria Math" panose="02040503050406030204" pitchFamily="18" charset="0"/>
                                  </a:rPr>
                                  <m:t>3</m:t>
                                </m:r>
                              </m:sub>
                            </m:sSub>
                            <m:sSub>
                              <m:sSubPr>
                                <m:ctrlPr>
                                  <a:rPr lang="ar-IQ" sz="1400" i="1">
                                    <a:latin typeface="Cambria Math" panose="02040503050406030204" pitchFamily="18" charset="0"/>
                                  </a:rPr>
                                </m:ctrlPr>
                              </m:sSubPr>
                              <m:e>
                                <m:d>
                                  <m:dPr>
                                    <m:begChr m:val=""/>
                                    <m:endChr m:val=""/>
                                    <m:ctrlPr>
                                      <a:rPr lang="ar-IQ" sz="1400" i="1">
                                        <a:latin typeface="Cambria Math" panose="02040503050406030204" pitchFamily="18" charset="0"/>
                                      </a:rPr>
                                    </m:ctrlPr>
                                  </m:dPr>
                                  <m:e>
                                    <m:r>
                                      <a:rPr lang="ar-IQ" sz="1400" b="0" smtClean="0">
                                        <a:latin typeface="Cambria Math" panose="02040503050406030204" pitchFamily="18" charset="0"/>
                                      </a:rPr>
                                      <m:t>)</m:t>
                                    </m:r>
                                  </m:e>
                                </m:d>
                              </m:e>
                              <m:sub>
                                <m:r>
                                  <a:rPr lang="ar-IQ" sz="1400" b="0" i="1" smtClean="0">
                                    <a:latin typeface="Cambria Math" panose="02040503050406030204" pitchFamily="18" charset="0"/>
                                  </a:rPr>
                                  <m:t>5</m:t>
                                </m:r>
                              </m:sub>
                            </m:sSub>
                            <m:r>
                              <a:rPr lang="ar-IQ" sz="1400" b="0" i="1" smtClean="0">
                                <a:latin typeface="Cambria Math" panose="02040503050406030204" pitchFamily="18" charset="0"/>
                              </a:rPr>
                              <m:t>𝐶𝑙</m:t>
                            </m:r>
                            <m:sSup>
                              <m:sSupPr>
                                <m:ctrlPr>
                                  <a:rPr lang="ar-IQ" sz="1400" i="1">
                                    <a:latin typeface="Cambria Math" panose="02040503050406030204" pitchFamily="18" charset="0"/>
                                  </a:rPr>
                                </m:ctrlPr>
                              </m:sSupPr>
                              <m:e>
                                <m:d>
                                  <m:dPr>
                                    <m:begChr m:val=""/>
                                    <m:endChr m:val=""/>
                                    <m:ctrlPr>
                                      <a:rPr lang="ar-IQ" sz="1400" i="1">
                                        <a:latin typeface="Cambria Math" panose="02040503050406030204" pitchFamily="18" charset="0"/>
                                      </a:rPr>
                                    </m:ctrlPr>
                                  </m:dPr>
                                  <m:e>
                                    <m:r>
                                      <a:rPr lang="ar-IQ" sz="1400" b="0" smtClean="0">
                                        <a:latin typeface="Cambria Math" panose="02040503050406030204" pitchFamily="18" charset="0"/>
                                      </a:rPr>
                                      <m:t>]</m:t>
                                    </m:r>
                                  </m:e>
                                </m:d>
                              </m:e>
                              <m:sup>
                                <m:r>
                                  <a:rPr lang="ar-IQ" sz="1400" b="0" i="1" smtClean="0">
                                    <a:latin typeface="Cambria Math" panose="02040503050406030204" pitchFamily="18" charset="0"/>
                                  </a:rPr>
                                  <m:t>2</m:t>
                                </m:r>
                                <m:r>
                                  <a:rPr lang="ar-IQ" sz="1400" b="0" smtClean="0">
                                    <a:latin typeface="Cambria Math" panose="02040503050406030204" pitchFamily="18" charset="0"/>
                                  </a:rPr>
                                  <m:t>+</m:t>
                                </m:r>
                              </m:sup>
                            </m:sSup>
                          </m:e>
                        </m:d>
                      </m:e>
                    </m:d>
                  </m:oMath>
                </a14:m>
                <a:r>
                  <a:rPr lang="en-US" sz="1400" dirty="0"/>
                  <a:t>and </a:t>
                </a:r>
                <a14:m>
                  <m:oMath xmlns:m="http://schemas.openxmlformats.org/officeDocument/2006/math">
                    <m:d>
                      <m:dPr>
                        <m:begChr m:val="["/>
                        <m:endChr m:val=""/>
                        <m:ctrlPr>
                          <a:rPr lang="ar-IQ" sz="1400" i="1">
                            <a:latin typeface="Cambria Math" panose="02040503050406030204" pitchFamily="18" charset="0"/>
                          </a:rPr>
                        </m:ctrlPr>
                      </m:dPr>
                      <m:e>
                        <m:r>
                          <a:rPr lang="ar-IQ" sz="1400" b="0" i="1" smtClean="0">
                            <a:latin typeface="Cambria Math" panose="02040503050406030204" pitchFamily="18" charset="0"/>
                          </a:rPr>
                          <m:t>𝐶𝑟</m:t>
                        </m:r>
                        <m:d>
                          <m:dPr>
                            <m:endChr m:val=""/>
                            <m:ctrlPr>
                              <a:rPr lang="ar-IQ" sz="1400" i="1">
                                <a:latin typeface="Cambria Math" panose="02040503050406030204" pitchFamily="18" charset="0"/>
                              </a:rPr>
                            </m:ctrlPr>
                          </m:dPr>
                          <m:e>
                            <m:sSub>
                              <m:sSubPr>
                                <m:ctrlPr>
                                  <a:rPr lang="ar-IQ" sz="1400" i="1">
                                    <a:latin typeface="Cambria Math" panose="02040503050406030204" pitchFamily="18" charset="0"/>
                                  </a:rPr>
                                </m:ctrlPr>
                              </m:sSubPr>
                              <m:e>
                                <m:r>
                                  <a:rPr lang="ar-IQ" sz="1400" b="0" i="1" smtClean="0">
                                    <a:latin typeface="Cambria Math" panose="02040503050406030204" pitchFamily="18" charset="0"/>
                                  </a:rPr>
                                  <m:t>𝐻</m:t>
                                </m:r>
                              </m:e>
                              <m:sub>
                                <m:r>
                                  <a:rPr lang="ar-IQ" sz="1400" b="0" i="1" smtClean="0">
                                    <a:latin typeface="Cambria Math" panose="02040503050406030204" pitchFamily="18" charset="0"/>
                                  </a:rPr>
                                  <m:t>2</m:t>
                                </m:r>
                              </m:sub>
                            </m:sSub>
                            <m:r>
                              <a:rPr lang="ar-IQ" sz="1400" b="0" i="1" smtClean="0">
                                <a:latin typeface="Cambria Math" panose="02040503050406030204" pitchFamily="18" charset="0"/>
                              </a:rPr>
                              <m:t>𝑂</m:t>
                            </m:r>
                            <m:sSub>
                              <m:sSubPr>
                                <m:ctrlPr>
                                  <a:rPr lang="ar-IQ" sz="1400" i="1">
                                    <a:latin typeface="Cambria Math" panose="02040503050406030204" pitchFamily="18" charset="0"/>
                                  </a:rPr>
                                </m:ctrlPr>
                              </m:sSubPr>
                              <m:e>
                                <m:d>
                                  <m:dPr>
                                    <m:begChr m:val=""/>
                                    <m:endChr m:val=""/>
                                    <m:ctrlPr>
                                      <a:rPr lang="ar-IQ" sz="1400" i="1">
                                        <a:latin typeface="Cambria Math" panose="02040503050406030204" pitchFamily="18" charset="0"/>
                                      </a:rPr>
                                    </m:ctrlPr>
                                  </m:dPr>
                                  <m:e>
                                    <m:r>
                                      <a:rPr lang="ar-IQ" sz="1400" b="0" smtClean="0">
                                        <a:latin typeface="Cambria Math" panose="02040503050406030204" pitchFamily="18" charset="0"/>
                                      </a:rPr>
                                      <m:t>)</m:t>
                                    </m:r>
                                  </m:e>
                                </m:d>
                              </m:e>
                              <m:sub>
                                <m:r>
                                  <a:rPr lang="ar-IQ" sz="1400" b="0" i="1" smtClean="0">
                                    <a:latin typeface="Cambria Math" panose="02040503050406030204" pitchFamily="18" charset="0"/>
                                  </a:rPr>
                                  <m:t>6</m:t>
                                </m:r>
                              </m:sub>
                            </m:sSub>
                            <m:sSup>
                              <m:sSupPr>
                                <m:ctrlPr>
                                  <a:rPr lang="ar-IQ" sz="1400" i="1">
                                    <a:latin typeface="Cambria Math" panose="02040503050406030204" pitchFamily="18" charset="0"/>
                                  </a:rPr>
                                </m:ctrlPr>
                              </m:sSupPr>
                              <m:e>
                                <m:d>
                                  <m:dPr>
                                    <m:begChr m:val=""/>
                                    <m:endChr m:val=""/>
                                    <m:ctrlPr>
                                      <a:rPr lang="ar-IQ" sz="1400" i="1">
                                        <a:latin typeface="Cambria Math" panose="02040503050406030204" pitchFamily="18" charset="0"/>
                                      </a:rPr>
                                    </m:ctrlPr>
                                  </m:dPr>
                                  <m:e>
                                    <m:r>
                                      <a:rPr lang="ar-IQ" sz="1400" b="0" smtClean="0">
                                        <a:latin typeface="Cambria Math" panose="02040503050406030204" pitchFamily="18" charset="0"/>
                                      </a:rPr>
                                      <m:t>]</m:t>
                                    </m:r>
                                  </m:e>
                                </m:d>
                              </m:e>
                              <m:sup>
                                <m:r>
                                  <a:rPr lang="ar-IQ" sz="1400" b="0" i="1" smtClean="0">
                                    <a:latin typeface="Cambria Math" panose="02040503050406030204" pitchFamily="18" charset="0"/>
                                  </a:rPr>
                                  <m:t>2</m:t>
                                </m:r>
                                <m:r>
                                  <a:rPr lang="ar-IQ" sz="1400" b="0" smtClean="0">
                                    <a:latin typeface="Cambria Math" panose="02040503050406030204" pitchFamily="18" charset="0"/>
                                  </a:rPr>
                                  <m:t>+</m:t>
                                </m:r>
                              </m:sup>
                            </m:sSup>
                          </m:e>
                        </m:d>
                      </m:e>
                    </m:d>
                  </m:oMath>
                </a14:m>
                <a:r>
                  <a:rPr lang="ar-IQ" sz="1400" dirty="0"/>
                  <a:t>, </a:t>
                </a:r>
                <a:r>
                  <a:rPr lang="en-US" sz="1400" dirty="0"/>
                  <a:t>where the chloride ligand temporarily bridges the two metal centers.</a:t>
                </a:r>
              </a:p>
              <a:p>
                <a:pPr marL="0" indent="0">
                  <a:lnSpc>
                    <a:spcPct val="110000"/>
                  </a:lnSpc>
                  <a:buNone/>
                </a:pPr>
                <a:r>
                  <a:rPr lang="en-US" sz="1400" dirty="0"/>
                  <a:t>2. Outer-Sphere Mechanism:</a:t>
                </a:r>
              </a:p>
              <a:p>
                <a:pPr marL="0" indent="0">
                  <a:lnSpc>
                    <a:spcPct val="110000"/>
                  </a:lnSpc>
                  <a:buNone/>
                </a:pPr>
                <a:r>
                  <a:rPr lang="en-US" sz="1400" dirty="0"/>
                  <a:t>The coordination spheres of the reactants remain intact.</a:t>
                </a:r>
              </a:p>
              <a:p>
                <a:pPr marL="0" indent="0">
                  <a:lnSpc>
                    <a:spcPct val="110000"/>
                  </a:lnSpc>
                  <a:buNone/>
                </a:pPr>
                <a:r>
                  <a:rPr lang="en-US" sz="1400" dirty="0"/>
                  <a:t>Electron transfer occurs through electronic coupling across the solvent or space, without direct bond formation.</a:t>
                </a:r>
              </a:p>
              <a:p>
                <a:pPr marL="0" indent="0">
                  <a:lnSpc>
                    <a:spcPct val="110000"/>
                  </a:lnSpc>
                  <a:buNone/>
                </a:pPr>
                <a:r>
                  <a:rPr lang="en-US" sz="1400" dirty="0"/>
                  <a:t>The distinction between these mechanisms helps explain variations in reaction rates, activation energies, and redox potentials.</a:t>
                </a:r>
              </a:p>
              <a:p>
                <a:pPr marL="0" indent="0">
                  <a:lnSpc>
                    <a:spcPct val="110000"/>
                  </a:lnSpc>
                  <a:buNone/>
                </a:pPr>
                <a:endParaRPr lang="ru-KZ" sz="1400" dirty="0"/>
              </a:p>
            </p:txBody>
          </p:sp>
        </mc:Choice>
        <mc:Fallback>
          <p:sp>
            <p:nvSpPr>
              <p:cNvPr id="3" name="Объект 2">
                <a:extLst>
                  <a:ext uri="{FF2B5EF4-FFF2-40B4-BE49-F238E27FC236}">
                    <a16:creationId xmlns:a16="http://schemas.microsoft.com/office/drawing/2014/main" id="{8AEB0747-4052-E1D0-E6D9-2D4A523C8F85}"/>
                  </a:ext>
                </a:extLst>
              </p:cNvPr>
              <p:cNvSpPr>
                <a:spLocks noGrp="1" noRot="1" noChangeAspect="1" noMove="1" noResize="1" noEditPoints="1" noAdjustHandles="1" noChangeArrowheads="1" noChangeShapeType="1" noTextEdit="1"/>
              </p:cNvSpPr>
              <p:nvPr>
                <p:ph idx="1"/>
              </p:nvPr>
            </p:nvSpPr>
            <p:spPr>
              <a:xfrm>
                <a:off x="1445614" y="1747316"/>
                <a:ext cx="4807079" cy="4826204"/>
              </a:xfrm>
              <a:blipFill>
                <a:blip r:embed="rId5"/>
                <a:stretch>
                  <a:fillRect l="-11787" t="-2655" r="-253"/>
                </a:stretch>
              </a:blipFill>
            </p:spPr>
            <p:txBody>
              <a:bodyPr/>
              <a:lstStyle/>
              <a:p>
                <a:r>
                  <a:rPr lang="ru-KZ">
                    <a:noFill/>
                  </a:rPr>
                  <a:t> </a:t>
                </a:r>
              </a:p>
            </p:txBody>
          </p:sp>
        </mc:Fallback>
      </mc:AlternateContent>
      <p:pic>
        <p:nvPicPr>
          <p:cNvPr id="5" name="Рисунок 4">
            <a:extLst>
              <a:ext uri="{FF2B5EF4-FFF2-40B4-BE49-F238E27FC236}">
                <a16:creationId xmlns:a16="http://schemas.microsoft.com/office/drawing/2014/main" id="{F6C26072-2D42-5376-8FFE-67533E2BD4C3}"/>
              </a:ext>
            </a:extLst>
          </p:cNvPr>
          <p:cNvPicPr>
            <a:picLocks noChangeAspect="1"/>
          </p:cNvPicPr>
          <p:nvPr/>
        </p:nvPicPr>
        <p:blipFill>
          <a:blip r:embed="rId6"/>
          <a:stretch>
            <a:fillRect/>
          </a:stretch>
        </p:blipFill>
        <p:spPr>
          <a:xfrm>
            <a:off x="6751768" y="743473"/>
            <a:ext cx="3994617" cy="2416743"/>
          </a:xfrm>
          <a:prstGeom prst="rect">
            <a:avLst/>
          </a:prstGeom>
          <a:solidFill>
            <a:schemeClr val="tx1"/>
          </a:solidFill>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p:spPr>
      </p:pic>
      <p:pic>
        <p:nvPicPr>
          <p:cNvPr id="1028" name="Picture 4" descr="Using the Jahn-Teller theorem, predict the structure of Cr(OH2)6^2+ |  Homework.Study.com">
            <a:extLst>
              <a:ext uri="{FF2B5EF4-FFF2-40B4-BE49-F238E27FC236}">
                <a16:creationId xmlns:a16="http://schemas.microsoft.com/office/drawing/2014/main" id="{C63081F0-7A16-8B33-E6F2-F25A0ADB170C}"/>
              </a:ext>
            </a:extLst>
          </p:cNvPr>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6751768" y="3737403"/>
            <a:ext cx="3994617" cy="2326864"/>
          </a:xfrm>
          <a:prstGeom prst="rect">
            <a:avLst/>
          </a:prstGeom>
          <a:noFill/>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a:extLst>
            <a:ext uri="{909E8E84-426E-40DD-AFC4-6F175D3DCCD1}">
              <a14:hiddenFill xmlns:a14="http://schemas.microsoft.com/office/drawing/2010/main">
                <a:solidFill>
                  <a:srgbClr val="FFFFFF"/>
                </a:solidFill>
              </a14:hiddenFill>
            </a:ext>
          </a:extLst>
        </p:spPr>
      </p:pic>
      <p:sp>
        <p:nvSpPr>
          <p:cNvPr id="1045" name="Rectangle 1044">
            <a:extLst>
              <a:ext uri="{FF2B5EF4-FFF2-40B4-BE49-F238E27FC236}">
                <a16:creationId xmlns:a16="http://schemas.microsoft.com/office/drawing/2014/main" id="{00650157-038B-4377-BAFA-B12FF57E01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AutoShape 2" descr="Chloropentamminecobalt chloride - Wikipedia">
            <a:extLst>
              <a:ext uri="{FF2B5EF4-FFF2-40B4-BE49-F238E27FC236}">
                <a16:creationId xmlns:a16="http://schemas.microsoft.com/office/drawing/2014/main" id="{7DE43440-59FA-1E8B-1568-478DFF3180F0}"/>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KZ"/>
          </a:p>
        </p:txBody>
      </p:sp>
    </p:spTree>
    <p:extLst>
      <p:ext uri="{BB962C8B-B14F-4D97-AF65-F5344CB8AC3E}">
        <p14:creationId xmlns:p14="http://schemas.microsoft.com/office/powerpoint/2010/main" val="1431919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4197DEA-484A-6D82-B1FD-FFED1BD6F006}"/>
              </a:ext>
            </a:extLst>
          </p:cNvPr>
          <p:cNvSpPr>
            <a:spLocks noGrp="1"/>
          </p:cNvSpPr>
          <p:nvPr>
            <p:ph type="title"/>
          </p:nvPr>
        </p:nvSpPr>
        <p:spPr>
          <a:xfrm>
            <a:off x="2611808" y="808056"/>
            <a:ext cx="7958331" cy="1077229"/>
          </a:xfrm>
        </p:spPr>
        <p:txBody>
          <a:bodyPr>
            <a:normAutofit/>
          </a:bodyPr>
          <a:lstStyle/>
          <a:p>
            <a:pPr algn="l"/>
            <a:r>
              <a:rPr lang="en-US" b="1" dirty="0"/>
              <a:t>Factors influencing redox potential</a:t>
            </a:r>
            <a:endParaRPr lang="ru-KZ"/>
          </a:p>
        </p:txBody>
      </p:sp>
      <p:graphicFrame>
        <p:nvGraphicFramePr>
          <p:cNvPr id="5" name="Объект 2">
            <a:extLst>
              <a:ext uri="{FF2B5EF4-FFF2-40B4-BE49-F238E27FC236}">
                <a16:creationId xmlns:a16="http://schemas.microsoft.com/office/drawing/2014/main" id="{8FEA215C-6552-91C4-49A6-6506C40C3627}"/>
              </a:ext>
            </a:extLst>
          </p:cNvPr>
          <p:cNvGraphicFramePr>
            <a:graphicFrameLocks noGrp="1"/>
          </p:cNvGraphicFramePr>
          <p:nvPr>
            <p:ph idx="1"/>
            <p:extLst>
              <p:ext uri="{D42A27DB-BD31-4B8C-83A1-F6EECF244321}">
                <p14:modId xmlns:p14="http://schemas.microsoft.com/office/powerpoint/2010/main" val="2710729647"/>
              </p:ext>
            </p:extLst>
          </p:nvPr>
        </p:nvGraphicFramePr>
        <p:xfrm>
          <a:off x="2611808" y="2367883"/>
          <a:ext cx="7958330" cy="33668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37413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EEEC6F8-5FEE-7CF0-3308-C59C2683C9E9}"/>
              </a:ext>
            </a:extLst>
          </p:cNvPr>
          <p:cNvSpPr>
            <a:spLocks noGrp="1"/>
          </p:cNvSpPr>
          <p:nvPr>
            <p:ph type="title"/>
          </p:nvPr>
        </p:nvSpPr>
        <p:spPr/>
        <p:txBody>
          <a:bodyPr>
            <a:normAutofit/>
          </a:bodyPr>
          <a:lstStyle/>
          <a:p>
            <a:r>
              <a:rPr lang="en-US" b="1" dirty="0"/>
              <a:t>Ligand effects and electronic structure</a:t>
            </a:r>
            <a:endParaRPr lang="ru-KZ" dirty="0"/>
          </a:p>
        </p:txBody>
      </p:sp>
      <p:sp>
        <p:nvSpPr>
          <p:cNvPr id="3" name="Объект 2">
            <a:extLst>
              <a:ext uri="{FF2B5EF4-FFF2-40B4-BE49-F238E27FC236}">
                <a16:creationId xmlns:a16="http://schemas.microsoft.com/office/drawing/2014/main" id="{3D8626D5-122E-5D16-19CD-4C20A24520CB}"/>
              </a:ext>
            </a:extLst>
          </p:cNvPr>
          <p:cNvSpPr>
            <a:spLocks noGrp="1"/>
          </p:cNvSpPr>
          <p:nvPr>
            <p:ph idx="1"/>
          </p:nvPr>
        </p:nvSpPr>
        <p:spPr/>
        <p:txBody>
          <a:bodyPr>
            <a:normAutofit fontScale="85000" lnSpcReduction="20000"/>
          </a:bodyPr>
          <a:lstStyle/>
          <a:p>
            <a:pPr marL="0" indent="0">
              <a:buNone/>
            </a:pPr>
            <a:r>
              <a:rPr lang="en-US" b="1" dirty="0"/>
              <a:t>Ligands play a central role in tuning the electronic properties and redox reactivity of coordination compounds.</a:t>
            </a:r>
          </a:p>
          <a:p>
            <a:pPr marL="0" indent="0">
              <a:buNone/>
            </a:pPr>
            <a:r>
              <a:rPr lang="en-US" b="1" dirty="0"/>
              <a:t>π-Acceptor ligands (such as CO, CN⁻) stabilize low oxidation states by back-donation of electron density from the metal’s d-orbitals.</a:t>
            </a:r>
          </a:p>
          <a:p>
            <a:pPr marL="0" indent="0">
              <a:buNone/>
            </a:pPr>
            <a:r>
              <a:rPr lang="en-US" b="1" dirty="0"/>
              <a:t>π-Donor ligands (such as halides or oxides) favor higher oxidation states by donating additional electron density to the metal.</a:t>
            </a:r>
          </a:p>
          <a:p>
            <a:pPr marL="0" indent="0">
              <a:buNone/>
            </a:pPr>
            <a:r>
              <a:rPr lang="en-US" b="1" dirty="0"/>
              <a:t>σ-Donor ligands (like NH₃ or H₂O) influence the field strength and control the energy splitting of d-orbitals, indirectly affecting redox potential.</a:t>
            </a:r>
          </a:p>
          <a:p>
            <a:pPr marL="0" indent="0">
              <a:buNone/>
            </a:pPr>
            <a:r>
              <a:rPr lang="en-US" b="1" dirty="0"/>
              <a:t>By selecting specific ligands, chemists can fine-tune the redox properties of a metal complex, enabling controlled catalysis, selective electron transfer, and efficient redox cycling in synthetic and biological systems.</a:t>
            </a:r>
          </a:p>
          <a:p>
            <a:pPr marL="0" indent="0">
              <a:buNone/>
            </a:pPr>
            <a:endParaRPr lang="ru-KZ" b="1" dirty="0"/>
          </a:p>
        </p:txBody>
      </p:sp>
    </p:spTree>
    <p:extLst>
      <p:ext uri="{BB962C8B-B14F-4D97-AF65-F5344CB8AC3E}">
        <p14:creationId xmlns:p14="http://schemas.microsoft.com/office/powerpoint/2010/main" val="2850677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43BBAF34-367D-4E18-A62E-4602BD9085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432" y="-2718"/>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7" name="Rectangle 2056">
            <a:extLst>
              <a:ext uri="{FF2B5EF4-FFF2-40B4-BE49-F238E27FC236}">
                <a16:creationId xmlns:a16="http://schemas.microsoft.com/office/drawing/2014/main" id="{99A4CF08-858A-49E4-B707-4E7585D115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9" name="Rectangle 2058">
            <a:extLst>
              <a:ext uri="{FF2B5EF4-FFF2-40B4-BE49-F238E27FC236}">
                <a16:creationId xmlns:a16="http://schemas.microsoft.com/office/drawing/2014/main" id="{56938E62-910D-4D69-AA09-567AAAC377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1" name="Rectangle 2060">
            <a:extLst>
              <a:ext uri="{FF2B5EF4-FFF2-40B4-BE49-F238E27FC236}">
                <a16:creationId xmlns:a16="http://schemas.microsoft.com/office/drawing/2014/main" id="{A74E54C6-D084-4BC8-B3F9-8B9EC22A6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5" y="0"/>
            <a:ext cx="65268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8B6E310F-F37D-1B9D-75C4-E84C0CACD2A3}"/>
              </a:ext>
            </a:extLst>
          </p:cNvPr>
          <p:cNvSpPr>
            <a:spLocks noGrp="1"/>
          </p:cNvSpPr>
          <p:nvPr>
            <p:ph type="title"/>
          </p:nvPr>
        </p:nvSpPr>
        <p:spPr>
          <a:xfrm>
            <a:off x="1974738" y="808056"/>
            <a:ext cx="4986954" cy="1077229"/>
          </a:xfrm>
        </p:spPr>
        <p:txBody>
          <a:bodyPr>
            <a:normAutofit/>
          </a:bodyPr>
          <a:lstStyle/>
          <a:p>
            <a:pPr algn="l"/>
            <a:r>
              <a:rPr lang="en-US" b="1" dirty="0"/>
              <a:t>Mixed-valence complexes</a:t>
            </a:r>
            <a:endParaRPr lang="ru-KZ"/>
          </a:p>
        </p:txBody>
      </p:sp>
      <mc:AlternateContent xmlns:mc="http://schemas.openxmlformats.org/markup-compatibility/2006">
        <mc:Choice xmlns:a14="http://schemas.microsoft.com/office/drawing/2010/main" Requires="a14">
          <p:sp>
            <p:nvSpPr>
              <p:cNvPr id="3" name="Объект 2">
                <a:extLst>
                  <a:ext uri="{FF2B5EF4-FFF2-40B4-BE49-F238E27FC236}">
                    <a16:creationId xmlns:a16="http://schemas.microsoft.com/office/drawing/2014/main" id="{31DBFEFA-40EE-0848-6BFE-3AA5E3731239}"/>
                  </a:ext>
                </a:extLst>
              </p:cNvPr>
              <p:cNvSpPr>
                <a:spLocks noGrp="1"/>
              </p:cNvSpPr>
              <p:nvPr>
                <p:ph idx="1"/>
              </p:nvPr>
            </p:nvSpPr>
            <p:spPr>
              <a:xfrm>
                <a:off x="1585758" y="2052116"/>
                <a:ext cx="5290529" cy="4653484"/>
              </a:xfrm>
            </p:spPr>
            <p:txBody>
              <a:bodyPr>
                <a:normAutofit/>
              </a:bodyPr>
              <a:lstStyle/>
              <a:p>
                <a:pPr marL="0" indent="0">
                  <a:lnSpc>
                    <a:spcPct val="110000"/>
                  </a:lnSpc>
                  <a:buNone/>
                </a:pPr>
                <a:r>
                  <a:rPr lang="en-US" sz="1400" b="1" dirty="0"/>
                  <a:t>Mixed-valence compounds contain metal centers in different oxidation states within the same molecule or lattice.</a:t>
                </a:r>
                <a:br>
                  <a:rPr lang="en-US" sz="1400" b="1" dirty="0"/>
                </a:br>
                <a:r>
                  <a:rPr lang="en-US" sz="1400" b="1" dirty="0"/>
                  <a:t>These species exhibit unique electronic and spectroscopic properties because of delocalized electron transfer between metal sites.</a:t>
                </a:r>
              </a:p>
              <a:p>
                <a:pPr marL="0" indent="0">
                  <a:lnSpc>
                    <a:spcPct val="110000"/>
                  </a:lnSpc>
                  <a:buNone/>
                </a:pPr>
                <a:r>
                  <a:rPr lang="en-US" sz="1400" b="1" dirty="0"/>
                  <a:t>A classic example is Prussian blue, </a:t>
                </a:r>
                <a14:m>
                  <m:oMath xmlns:m="http://schemas.openxmlformats.org/officeDocument/2006/math">
                    <m:d>
                      <m:dPr>
                        <m:begChr m:val="["/>
                        <m:endChr m:val=""/>
                        <m:ctrlPr>
                          <a:rPr lang="ar-IQ" sz="1400" b="1" i="1">
                            <a:latin typeface="Cambria Math" panose="02040503050406030204" pitchFamily="18" charset="0"/>
                          </a:rPr>
                        </m:ctrlPr>
                      </m:dPr>
                      <m:e>
                        <m:r>
                          <a:rPr lang="ar-IQ" sz="1400" b="1" i="1">
                            <a:latin typeface="Cambria Math" panose="02040503050406030204" pitchFamily="18" charset="0"/>
                          </a:rPr>
                          <m:t>𝑭</m:t>
                        </m:r>
                        <m:sSubSup>
                          <m:sSubSupPr>
                            <m:ctrlPr>
                              <a:rPr lang="ar-IQ" sz="1400" b="1" i="1">
                                <a:latin typeface="Cambria Math" panose="02040503050406030204" pitchFamily="18" charset="0"/>
                              </a:rPr>
                            </m:ctrlPr>
                          </m:sSubSupPr>
                          <m:e>
                            <m:r>
                              <a:rPr lang="ar-IQ" sz="1400" b="1" i="1">
                                <a:latin typeface="Cambria Math" panose="02040503050406030204" pitchFamily="18" charset="0"/>
                              </a:rPr>
                              <m:t>𝒆</m:t>
                            </m:r>
                          </m:e>
                          <m:sub>
                            <m:r>
                              <a:rPr lang="ar-IQ" sz="1400" b="1" i="1">
                                <a:latin typeface="Cambria Math" panose="02040503050406030204" pitchFamily="18" charset="0"/>
                              </a:rPr>
                              <m:t>𝟒</m:t>
                            </m:r>
                          </m:sub>
                          <m:sup>
                            <m:r>
                              <a:rPr lang="ar-IQ" sz="1400" b="1" i="1">
                                <a:latin typeface="Cambria Math" panose="02040503050406030204" pitchFamily="18" charset="0"/>
                              </a:rPr>
                              <m:t>𝑰𝑰𝑰</m:t>
                            </m:r>
                          </m:sup>
                        </m:sSubSup>
                        <m:d>
                          <m:dPr>
                            <m:begChr m:val="["/>
                            <m:endChr m:val=""/>
                            <m:ctrlPr>
                              <a:rPr lang="ar-IQ" sz="1400" b="1" i="1">
                                <a:latin typeface="Cambria Math" panose="02040503050406030204" pitchFamily="18" charset="0"/>
                              </a:rPr>
                            </m:ctrlPr>
                          </m:dPr>
                          <m:e>
                            <m:r>
                              <a:rPr lang="ar-IQ" sz="1400" b="1" i="1">
                                <a:latin typeface="Cambria Math" panose="02040503050406030204" pitchFamily="18" charset="0"/>
                              </a:rPr>
                              <m:t>𝑭</m:t>
                            </m:r>
                            <m:sSup>
                              <m:sSupPr>
                                <m:ctrlPr>
                                  <a:rPr lang="ar-IQ" sz="1400" b="1" i="1">
                                    <a:latin typeface="Cambria Math" panose="02040503050406030204" pitchFamily="18" charset="0"/>
                                  </a:rPr>
                                </m:ctrlPr>
                              </m:sSupPr>
                              <m:e>
                                <m:r>
                                  <a:rPr lang="ar-IQ" sz="1400" b="1" i="1">
                                    <a:latin typeface="Cambria Math" panose="02040503050406030204" pitchFamily="18" charset="0"/>
                                  </a:rPr>
                                  <m:t>𝒆</m:t>
                                </m:r>
                              </m:e>
                              <m:sup>
                                <m:r>
                                  <a:rPr lang="ar-IQ" sz="1400" b="1" i="1">
                                    <a:latin typeface="Cambria Math" panose="02040503050406030204" pitchFamily="18" charset="0"/>
                                  </a:rPr>
                                  <m:t>𝑰𝑰</m:t>
                                </m:r>
                              </m:sup>
                            </m:sSup>
                            <m:d>
                              <m:dPr>
                                <m:endChr m:val="]"/>
                                <m:ctrlPr>
                                  <a:rPr lang="ar-IQ" sz="1400" b="1" i="1">
                                    <a:latin typeface="Cambria Math" panose="02040503050406030204" pitchFamily="18" charset="0"/>
                                  </a:rPr>
                                </m:ctrlPr>
                              </m:dPr>
                              <m:e>
                                <m:r>
                                  <a:rPr lang="ar-IQ" sz="1400" b="1" i="1">
                                    <a:latin typeface="Cambria Math" panose="02040503050406030204" pitchFamily="18" charset="0"/>
                                  </a:rPr>
                                  <m:t>𝑪𝑵</m:t>
                                </m:r>
                                <m:sSub>
                                  <m:sSubPr>
                                    <m:ctrlPr>
                                      <a:rPr lang="ar-IQ" sz="1400" b="1" i="1">
                                        <a:latin typeface="Cambria Math" panose="02040503050406030204" pitchFamily="18" charset="0"/>
                                      </a:rPr>
                                    </m:ctrlPr>
                                  </m:sSubPr>
                                  <m:e>
                                    <m:d>
                                      <m:dPr>
                                        <m:begChr m:val=""/>
                                        <m:endChr m:val=""/>
                                        <m:ctrlPr>
                                          <a:rPr lang="ar-IQ" sz="1400" b="1" i="1">
                                            <a:latin typeface="Cambria Math" panose="02040503050406030204" pitchFamily="18" charset="0"/>
                                          </a:rPr>
                                        </m:ctrlPr>
                                      </m:dPr>
                                      <m:e>
                                        <m:r>
                                          <a:rPr lang="ar-IQ" sz="1400" b="1">
                                            <a:latin typeface="Cambria Math" panose="02040503050406030204" pitchFamily="18" charset="0"/>
                                          </a:rPr>
                                          <m:t>)</m:t>
                                        </m:r>
                                      </m:e>
                                    </m:d>
                                  </m:e>
                                  <m:sub>
                                    <m:r>
                                      <a:rPr lang="ar-IQ" sz="1400" b="1" i="1">
                                        <a:latin typeface="Cambria Math" panose="02040503050406030204" pitchFamily="18" charset="0"/>
                                      </a:rPr>
                                      <m:t>𝟔</m:t>
                                    </m:r>
                                  </m:sub>
                                </m:sSub>
                                <m:sSub>
                                  <m:sSubPr>
                                    <m:ctrlPr>
                                      <a:rPr lang="ar-IQ" sz="1400" b="1" i="1">
                                        <a:latin typeface="Cambria Math" panose="02040503050406030204" pitchFamily="18" charset="0"/>
                                      </a:rPr>
                                    </m:ctrlPr>
                                  </m:sSubPr>
                                  <m:e>
                                    <m:d>
                                      <m:dPr>
                                        <m:begChr m:val=""/>
                                        <m:endChr m:val=""/>
                                        <m:ctrlPr>
                                          <a:rPr lang="ar-IQ" sz="1400" b="1" i="1">
                                            <a:latin typeface="Cambria Math" panose="02040503050406030204" pitchFamily="18" charset="0"/>
                                          </a:rPr>
                                        </m:ctrlPr>
                                      </m:dPr>
                                      <m:e>
                                        <m:r>
                                          <a:rPr lang="ar-IQ" sz="1400" b="1">
                                            <a:latin typeface="Cambria Math" panose="02040503050406030204" pitchFamily="18" charset="0"/>
                                          </a:rPr>
                                          <m:t>]</m:t>
                                        </m:r>
                                      </m:e>
                                    </m:d>
                                  </m:e>
                                  <m:sub>
                                    <m:r>
                                      <a:rPr lang="ar-IQ" sz="1400" b="1" i="1">
                                        <a:latin typeface="Cambria Math" panose="02040503050406030204" pitchFamily="18" charset="0"/>
                                      </a:rPr>
                                      <m:t>𝟑</m:t>
                                    </m:r>
                                  </m:sub>
                                </m:sSub>
                              </m:e>
                            </m:d>
                          </m:e>
                        </m:d>
                      </m:e>
                    </m:d>
                  </m:oMath>
                </a14:m>
                <a:r>
                  <a:rPr lang="ar-IQ" sz="1400" b="1" dirty="0"/>
                  <a:t>, </a:t>
                </a:r>
                <a:r>
                  <a:rPr lang="en-US" sz="1400" b="1" dirty="0"/>
                  <a:t>which owes its deep blue color to intervalence charge transfer between Fe(II) and Fe(III) centers.</a:t>
                </a:r>
              </a:p>
              <a:p>
                <a:pPr marL="0" indent="0">
                  <a:lnSpc>
                    <a:spcPct val="110000"/>
                  </a:lnSpc>
                  <a:buNone/>
                </a:pPr>
                <a:r>
                  <a:rPr lang="en-US" sz="1400" b="1" dirty="0"/>
                  <a:t>Mixed-valence complexes are important in understanding electron delocalization, conductivity, and magnetic properties in coordination networks.</a:t>
                </a:r>
                <a:br>
                  <a:rPr lang="en-US" sz="1400" b="1" dirty="0"/>
                </a:br>
                <a:r>
                  <a:rPr lang="en-US" sz="1400" b="1" dirty="0"/>
                  <a:t>They also serve as models for biological redox systems and molecular electronics.</a:t>
                </a:r>
              </a:p>
              <a:p>
                <a:pPr marL="0" indent="0">
                  <a:lnSpc>
                    <a:spcPct val="110000"/>
                  </a:lnSpc>
                  <a:buNone/>
                </a:pPr>
                <a:r>
                  <a:rPr lang="en-US" sz="1400" b="1" dirty="0"/>
                  <a:t>The extent of electron delocalization depends on the distance between metal centers, orbital overlap, and bridging ligand properties.</a:t>
                </a:r>
              </a:p>
              <a:p>
                <a:pPr marL="0" indent="0">
                  <a:lnSpc>
                    <a:spcPct val="110000"/>
                  </a:lnSpc>
                  <a:buNone/>
                </a:pPr>
                <a:endParaRPr lang="ru-KZ" sz="1400" b="1" dirty="0"/>
              </a:p>
            </p:txBody>
          </p:sp>
        </mc:Choice>
        <mc:Fallback>
          <p:sp>
            <p:nvSpPr>
              <p:cNvPr id="3" name="Объект 2">
                <a:extLst>
                  <a:ext uri="{FF2B5EF4-FFF2-40B4-BE49-F238E27FC236}">
                    <a16:creationId xmlns:a16="http://schemas.microsoft.com/office/drawing/2014/main" id="{31DBFEFA-40EE-0848-6BFE-3AA5E3731239}"/>
                  </a:ext>
                </a:extLst>
              </p:cNvPr>
              <p:cNvSpPr>
                <a:spLocks noGrp="1" noRot="1" noChangeAspect="1" noMove="1" noResize="1" noEditPoints="1" noAdjustHandles="1" noChangeArrowheads="1" noChangeShapeType="1" noTextEdit="1"/>
              </p:cNvSpPr>
              <p:nvPr>
                <p:ph idx="1"/>
              </p:nvPr>
            </p:nvSpPr>
            <p:spPr>
              <a:xfrm>
                <a:off x="1585758" y="2052116"/>
                <a:ext cx="5290529" cy="4653484"/>
              </a:xfrm>
              <a:blipFill>
                <a:blip r:embed="rId3"/>
                <a:stretch>
                  <a:fillRect l="-346" t="-3801" r="-1037"/>
                </a:stretch>
              </a:blipFill>
            </p:spPr>
            <p:txBody>
              <a:bodyPr/>
              <a:lstStyle/>
              <a:p>
                <a:r>
                  <a:rPr lang="ru-KZ">
                    <a:noFill/>
                  </a:rPr>
                  <a:t> </a:t>
                </a:r>
              </a:p>
            </p:txBody>
          </p:sp>
        </mc:Fallback>
      </mc:AlternateContent>
      <p:sp>
        <p:nvSpPr>
          <p:cNvPr id="2063" name="Rectangle 2062">
            <a:extLst>
              <a:ext uri="{FF2B5EF4-FFF2-40B4-BE49-F238E27FC236}">
                <a16:creationId xmlns:a16="http://schemas.microsoft.com/office/drawing/2014/main" id="{777713DB-A0B1-4507-9991-B6DCAE436C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93970"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Prussian Blue , the oldest synthetic pigment born from a mistake - Nila  Colori">
            <a:extLst>
              <a:ext uri="{FF2B5EF4-FFF2-40B4-BE49-F238E27FC236}">
                <a16:creationId xmlns:a16="http://schemas.microsoft.com/office/drawing/2014/main" id="{209D6992-E54C-2E2F-C543-EFC0E9E9C59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34059" r="13314" b="2"/>
          <a:stretch>
            <a:fillRect/>
          </a:stretch>
        </p:blipFill>
        <p:spPr bwMode="auto">
          <a:xfrm>
            <a:off x="7534656" y="227"/>
            <a:ext cx="4657039" cy="6858000"/>
          </a:xfrm>
          <a:prstGeom prst="rect">
            <a:avLst/>
          </a:prstGeom>
          <a:noFill/>
          <a:extLst>
            <a:ext uri="{909E8E84-426E-40DD-AFC4-6F175D3DCCD1}">
              <a14:hiddenFill xmlns:a14="http://schemas.microsoft.com/office/drawing/2010/main">
                <a:solidFill>
                  <a:srgbClr val="FFFFFF"/>
                </a:solidFill>
              </a14:hiddenFill>
            </a:ext>
          </a:extLst>
        </p:spPr>
      </p:pic>
      <p:pic>
        <p:nvPicPr>
          <p:cNvPr id="2065" name="Picture 2064">
            <a:extLst>
              <a:ext uri="{FF2B5EF4-FFF2-40B4-BE49-F238E27FC236}">
                <a16:creationId xmlns:a16="http://schemas.microsoft.com/office/drawing/2014/main" id="{A9A96FF2-ACD7-48C4-BCE1-FC7F4210860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5">
            <a:alphaModFix/>
            <a:extLst>
              <a:ext uri="{28A0092B-C50C-407E-A947-70E740481C1C}">
                <a14:useLocalDpi xmlns:a14="http://schemas.microsoft.com/office/drawing/2010/main" val="0"/>
              </a:ext>
            </a:extLst>
          </a:blip>
          <a:stretch>
            <a:fillRect/>
          </a:stretch>
        </p:blipFill>
        <p:spPr>
          <a:xfrm>
            <a:off x="7542372" y="0"/>
            <a:ext cx="4649628" cy="6858000"/>
          </a:xfrm>
          <a:prstGeom prst="rect">
            <a:avLst/>
          </a:prstGeom>
        </p:spPr>
      </p:pic>
    </p:spTree>
    <p:extLst>
      <p:ext uri="{BB962C8B-B14F-4D97-AF65-F5344CB8AC3E}">
        <p14:creationId xmlns:p14="http://schemas.microsoft.com/office/powerpoint/2010/main" val="26903896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D9BC9A9-0937-70A9-C069-06EFBAED76F7}"/>
              </a:ext>
            </a:extLst>
          </p:cNvPr>
          <p:cNvSpPr>
            <a:spLocks noGrp="1"/>
          </p:cNvSpPr>
          <p:nvPr>
            <p:ph type="title"/>
          </p:nvPr>
        </p:nvSpPr>
        <p:spPr/>
        <p:txBody>
          <a:bodyPr>
            <a:normAutofit/>
          </a:bodyPr>
          <a:lstStyle/>
          <a:p>
            <a:r>
              <a:rPr lang="en-US" b="1" dirty="0"/>
              <a:t>Applications in catalysis and electrochemistry</a:t>
            </a:r>
            <a:endParaRPr lang="ru-KZ" dirty="0"/>
          </a:p>
        </p:txBody>
      </p:sp>
      <mc:AlternateContent xmlns:mc="http://schemas.openxmlformats.org/markup-compatibility/2006">
        <mc:Choice xmlns:a14="http://schemas.microsoft.com/office/drawing/2010/main" Requires="a14">
          <p:sp>
            <p:nvSpPr>
              <p:cNvPr id="3" name="Объект 2">
                <a:extLst>
                  <a:ext uri="{FF2B5EF4-FFF2-40B4-BE49-F238E27FC236}">
                    <a16:creationId xmlns:a16="http://schemas.microsoft.com/office/drawing/2014/main" id="{8FA6A972-CAAE-7A69-A579-85E678221599}"/>
                  </a:ext>
                </a:extLst>
              </p:cNvPr>
              <p:cNvSpPr>
                <a:spLocks noGrp="1"/>
              </p:cNvSpPr>
              <p:nvPr>
                <p:ph idx="1"/>
              </p:nvPr>
            </p:nvSpPr>
            <p:spPr/>
            <p:txBody>
              <a:bodyPr>
                <a:normAutofit fontScale="70000" lnSpcReduction="20000"/>
              </a:bodyPr>
              <a:lstStyle/>
              <a:p>
                <a:pPr marL="0" indent="0">
                  <a:buNone/>
                </a:pPr>
                <a:r>
                  <a:rPr lang="en-US" dirty="0"/>
                  <a:t>Redox-active coordination compounds are fundamental in both industrial and biological processes.</a:t>
                </a:r>
              </a:p>
              <a:p>
                <a:pPr marL="0" indent="0">
                  <a:buNone/>
                </a:pPr>
                <a:r>
                  <a:rPr lang="en-US" dirty="0"/>
                  <a:t>In catalysis, complexes of metals like ruthenium, cobalt, and platinum mediate electron transfer in oxidation and reduction reactions, including hydrogenation and water splitting.</a:t>
                </a:r>
              </a:p>
              <a:p>
                <a:pPr marL="0" indent="0">
                  <a:buNone/>
                </a:pPr>
                <a:r>
                  <a:rPr lang="en-US" dirty="0"/>
                  <a:t>In electrochemistry, complexes such as </a:t>
                </a:r>
                <a14:m>
                  <m:oMath xmlns:m="http://schemas.openxmlformats.org/officeDocument/2006/math">
                    <m:d>
                      <m:dPr>
                        <m:begChr m:val="["/>
                        <m:endChr m:val=""/>
                        <m:ctrlPr>
                          <a:rPr lang="ar-IQ"/>
                        </m:ctrlPr>
                      </m:dPr>
                      <m:e>
                        <m:r>
                          <a:rPr lang="ar-IQ" b="0" i="1" smtClean="0">
                            <a:latin typeface="Cambria Math" panose="02040503050406030204" pitchFamily="18" charset="0"/>
                          </a:rPr>
                          <m:t>𝐹𝑒</m:t>
                        </m:r>
                        <m:d>
                          <m:dPr>
                            <m:endChr m:val=""/>
                            <m:ctrlPr>
                              <a:rPr lang="ar-IQ" i="1"/>
                            </m:ctrlPr>
                          </m:dPr>
                          <m:e>
                            <m:r>
                              <a:rPr lang="ar-IQ" b="0" i="1" smtClean="0">
                                <a:latin typeface="Cambria Math" panose="02040503050406030204" pitchFamily="18" charset="0"/>
                              </a:rPr>
                              <m:t>𝐶𝑁</m:t>
                            </m:r>
                            <m:sSub>
                              <m:sSubPr>
                                <m:ctrlPr>
                                  <a:rPr lang="ar-IQ" i="1"/>
                                </m:ctrlPr>
                              </m:sSubPr>
                              <m:e>
                                <m:d>
                                  <m:dPr>
                                    <m:begChr m:val=""/>
                                    <m:endChr m:val=""/>
                                    <m:ctrlPr>
                                      <a:rPr lang="ar-IQ" i="1"/>
                                    </m:ctrlPr>
                                  </m:dPr>
                                  <m:e>
                                    <m:r>
                                      <a:rPr lang="ar-IQ" b="0" smtClean="0">
                                        <a:latin typeface="Cambria Math" panose="02040503050406030204" pitchFamily="18" charset="0"/>
                                      </a:rPr>
                                      <m:t>)</m:t>
                                    </m:r>
                                  </m:e>
                                </m:d>
                              </m:e>
                              <m:sub>
                                <m:r>
                                  <a:rPr lang="ar-IQ" b="0" i="1" smtClean="0">
                                    <a:latin typeface="Cambria Math" panose="02040503050406030204" pitchFamily="18" charset="0"/>
                                  </a:rPr>
                                  <m:t>6</m:t>
                                </m:r>
                              </m:sub>
                            </m:sSub>
                            <m:sSup>
                              <m:sSupPr>
                                <m:ctrlPr>
                                  <a:rPr lang="ar-IQ" i="1"/>
                                </m:ctrlPr>
                              </m:sSupPr>
                              <m:e>
                                <m:d>
                                  <m:dPr>
                                    <m:begChr m:val=""/>
                                    <m:endChr m:val=""/>
                                    <m:ctrlPr>
                                      <a:rPr lang="ar-IQ" i="1"/>
                                    </m:ctrlPr>
                                  </m:dPr>
                                  <m:e>
                                    <m:r>
                                      <a:rPr lang="ar-IQ" b="0" smtClean="0">
                                        <a:latin typeface="Cambria Math" panose="02040503050406030204" pitchFamily="18" charset="0"/>
                                      </a:rPr>
                                      <m:t>]</m:t>
                                    </m:r>
                                  </m:e>
                                </m:d>
                              </m:e>
                              <m:sup>
                                <m:r>
                                  <a:rPr lang="ar-IQ" b="0" i="1" smtClean="0">
                                    <a:latin typeface="Cambria Math" panose="02040503050406030204" pitchFamily="18" charset="0"/>
                                  </a:rPr>
                                  <m:t>3</m:t>
                                </m:r>
                                <m:r>
                                  <a:rPr lang="ar-IQ" b="0" smtClean="0">
                                    <a:latin typeface="Cambria Math" panose="02040503050406030204" pitchFamily="18" charset="0"/>
                                  </a:rPr>
                                  <m:t>−/</m:t>
                                </m:r>
                                <m:r>
                                  <a:rPr lang="ar-IQ" b="0" i="1" smtClean="0">
                                    <a:latin typeface="Cambria Math" panose="02040503050406030204" pitchFamily="18" charset="0"/>
                                  </a:rPr>
                                  <m:t>4</m:t>
                                </m:r>
                                <m:r>
                                  <a:rPr lang="ar-IQ" b="0" smtClean="0">
                                    <a:latin typeface="Cambria Math" panose="02040503050406030204" pitchFamily="18" charset="0"/>
                                  </a:rPr>
                                  <m:t>−</m:t>
                                </m:r>
                              </m:sup>
                            </m:sSup>
                          </m:e>
                        </m:d>
                      </m:e>
                    </m:d>
                  </m:oMath>
                </a14:m>
                <a:r>
                  <a:rPr lang="en-US" dirty="0"/>
                  <a:t>are used as redox mediators in sensors and energy storage systems.</a:t>
                </a:r>
              </a:p>
              <a:p>
                <a:pPr marL="0" indent="0">
                  <a:buNone/>
                </a:pPr>
                <a:r>
                  <a:rPr lang="en-US" dirty="0"/>
                  <a:t>Bioinorganic redox systems, such as cytochromes and iron–sulfur clusters, demonstrate nature’s ability to control redox chemistry through precise coordination environments.</a:t>
                </a:r>
              </a:p>
              <a:p>
                <a:pPr marL="0" indent="0">
                  <a:buNone/>
                </a:pPr>
                <a:r>
                  <a:rPr lang="en-US" dirty="0"/>
                  <a:t>By understanding the redox mechanisms and equilibria of coordination compounds, chemists design efficient and sustainable redox systems for energy conversion, environmental remediation, and chemical manufacturing.</a:t>
                </a:r>
              </a:p>
              <a:p>
                <a:pPr marL="0" indent="0">
                  <a:buNone/>
                </a:pPr>
                <a:endParaRPr lang="ru-KZ" dirty="0"/>
              </a:p>
            </p:txBody>
          </p:sp>
        </mc:Choice>
        <mc:Fallback>
          <p:sp>
            <p:nvSpPr>
              <p:cNvPr id="3" name="Объект 2">
                <a:extLst>
                  <a:ext uri="{FF2B5EF4-FFF2-40B4-BE49-F238E27FC236}">
                    <a16:creationId xmlns:a16="http://schemas.microsoft.com/office/drawing/2014/main" id="{8FA6A972-CAAE-7A69-A579-85E678221599}"/>
                  </a:ext>
                </a:extLst>
              </p:cNvPr>
              <p:cNvSpPr>
                <a:spLocks noGrp="1" noRot="1" noChangeAspect="1" noMove="1" noResize="1" noEditPoints="1" noAdjustHandles="1" noChangeArrowheads="1" noChangeShapeType="1" noTextEdit="1"/>
              </p:cNvSpPr>
              <p:nvPr>
                <p:ph idx="1"/>
              </p:nvPr>
            </p:nvSpPr>
            <p:spPr>
              <a:blipFill>
                <a:blip r:embed="rId2"/>
                <a:stretch>
                  <a:fillRect l="-235" r="-313"/>
                </a:stretch>
              </a:blipFill>
            </p:spPr>
            <p:txBody>
              <a:bodyPr/>
              <a:lstStyle/>
              <a:p>
                <a:r>
                  <a:rPr lang="ru-KZ">
                    <a:noFill/>
                  </a:rPr>
                  <a:t> </a:t>
                </a:r>
              </a:p>
            </p:txBody>
          </p:sp>
        </mc:Fallback>
      </mc:AlternateContent>
    </p:spTree>
    <p:extLst>
      <p:ext uri="{BB962C8B-B14F-4D97-AF65-F5344CB8AC3E}">
        <p14:creationId xmlns:p14="http://schemas.microsoft.com/office/powerpoint/2010/main" val="31087633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47AD094-2CAB-CD2F-5F5D-42F396EAFAC3}"/>
              </a:ext>
            </a:extLst>
          </p:cNvPr>
          <p:cNvSpPr>
            <a:spLocks noGrp="1"/>
          </p:cNvSpPr>
          <p:nvPr>
            <p:ph type="title"/>
          </p:nvPr>
        </p:nvSpPr>
        <p:spPr/>
        <p:txBody>
          <a:bodyPr/>
          <a:lstStyle/>
          <a:p>
            <a:br>
              <a:rPr lang="en-US" b="1" dirty="0"/>
            </a:br>
            <a:r>
              <a:rPr lang="en-US" b="1" dirty="0"/>
              <a:t>Summary</a:t>
            </a:r>
            <a:endParaRPr lang="ru-KZ" dirty="0"/>
          </a:p>
        </p:txBody>
      </p:sp>
      <p:sp>
        <p:nvSpPr>
          <p:cNvPr id="3" name="Объект 2">
            <a:extLst>
              <a:ext uri="{FF2B5EF4-FFF2-40B4-BE49-F238E27FC236}">
                <a16:creationId xmlns:a16="http://schemas.microsoft.com/office/drawing/2014/main" id="{285C9B43-1E37-A973-7769-0AC2BF2B92BB}"/>
              </a:ext>
            </a:extLst>
          </p:cNvPr>
          <p:cNvSpPr>
            <a:spLocks noGrp="1"/>
          </p:cNvSpPr>
          <p:nvPr>
            <p:ph idx="1"/>
          </p:nvPr>
        </p:nvSpPr>
        <p:spPr/>
        <p:txBody>
          <a:bodyPr>
            <a:normAutofit fontScale="62500" lnSpcReduction="20000"/>
          </a:bodyPr>
          <a:lstStyle/>
          <a:p>
            <a:pPr marL="0" indent="0">
              <a:buNone/>
            </a:pPr>
            <a:r>
              <a:rPr lang="en-US" dirty="0"/>
              <a:t>Redox properties of coordination compounds involve electron transfer between metal centers and surrounding species.</a:t>
            </a:r>
          </a:p>
          <a:p>
            <a:pPr marL="0" indent="0">
              <a:buNone/>
            </a:pPr>
            <a:r>
              <a:rPr lang="en-US" dirty="0"/>
              <a:t>Oxidation and reduction processes are governed by metal oxidation states, ligand field effects, and solution environment.</a:t>
            </a:r>
          </a:p>
          <a:p>
            <a:pPr marL="0" indent="0">
              <a:buNone/>
            </a:pPr>
            <a:r>
              <a:rPr lang="en-US" dirty="0"/>
              <a:t>Inner- and outer-sphere mechanisms define the pathways through which electrons move.</a:t>
            </a:r>
          </a:p>
          <a:p>
            <a:pPr marL="0" indent="0">
              <a:buNone/>
            </a:pPr>
            <a:r>
              <a:rPr lang="en-US" dirty="0"/>
              <a:t>Ligands play a decisive role in stabilizing oxidation states and tuning redox potentials.</a:t>
            </a:r>
          </a:p>
          <a:p>
            <a:pPr marL="0" indent="0">
              <a:buNone/>
            </a:pPr>
            <a:r>
              <a:rPr lang="en-US" dirty="0"/>
              <a:t>Mixed-valence complexes exhibit unique electronic behavior due to delocalized charge transfer.</a:t>
            </a:r>
          </a:p>
          <a:p>
            <a:pPr marL="0" indent="0">
              <a:buNone/>
            </a:pPr>
            <a:r>
              <a:rPr lang="en-US" dirty="0"/>
              <a:t>Applications span catalysis, bioinorganic chemistry, and electrochemical technologies.</a:t>
            </a:r>
          </a:p>
          <a:p>
            <a:pPr marL="0" indent="0">
              <a:buNone/>
            </a:pPr>
            <a:br>
              <a:rPr lang="en-US" dirty="0"/>
            </a:br>
            <a:r>
              <a:rPr lang="en-US" dirty="0"/>
              <a:t>The redox behavior of coordination compounds reveals the intricate relationship between electronic structure, ligand environment, and chemical reactivity. Through careful design and understanding of these systems, chemists can harness redox processes for applications in catalysis, energy, and biology, bridging the gap between molecular and materials chemistry.</a:t>
            </a:r>
          </a:p>
          <a:p>
            <a:pPr marL="0" indent="0">
              <a:buNone/>
            </a:pPr>
            <a:endParaRPr lang="ru-KZ" dirty="0"/>
          </a:p>
        </p:txBody>
      </p:sp>
    </p:spTree>
    <p:extLst>
      <p:ext uri="{BB962C8B-B14F-4D97-AF65-F5344CB8AC3E}">
        <p14:creationId xmlns:p14="http://schemas.microsoft.com/office/powerpoint/2010/main" val="13581698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Мэдисон">
  <a:themeElements>
    <a:clrScheme name="Мэдисон">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Мэдисон">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Мэдисон">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TM16401375[[fn=Мэдисон]]</Template>
  <TotalTime>78</TotalTime>
  <Words>1013</Words>
  <Application>Microsoft Office PowerPoint</Application>
  <PresentationFormat>Широкоэкранный</PresentationFormat>
  <Paragraphs>62</Paragraphs>
  <Slides>10</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10</vt:i4>
      </vt:variant>
    </vt:vector>
  </HeadingPairs>
  <TitlesOfParts>
    <vt:vector size="16" baseType="lpstr">
      <vt:lpstr>Arial</vt:lpstr>
      <vt:lpstr>Cambria Math</vt:lpstr>
      <vt:lpstr>MS Shell Dlg 2</vt:lpstr>
      <vt:lpstr>Wingdings</vt:lpstr>
      <vt:lpstr>Wingdings 3</vt:lpstr>
      <vt:lpstr>Мэдисон</vt:lpstr>
      <vt:lpstr>The redox properties of coordination compounds</vt:lpstr>
      <vt:lpstr>Redox behavior in coordination compounds</vt:lpstr>
      <vt:lpstr>Oxidation states and electron transfer</vt:lpstr>
      <vt:lpstr>Inner-sphere and outer-sphere redox mechanisms</vt:lpstr>
      <vt:lpstr>Factors influencing redox potential</vt:lpstr>
      <vt:lpstr>Ligand effects and electronic structure</vt:lpstr>
      <vt:lpstr>Mixed-valence complexes</vt:lpstr>
      <vt:lpstr>Applications in catalysis and electrochemistry</vt:lpstr>
      <vt:lpstr> Summary</vt:lpstr>
      <vt:lpstr>Thank you for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eze</dc:creator>
  <cp:lastModifiedBy>eze</cp:lastModifiedBy>
  <cp:revision>3</cp:revision>
  <dcterms:created xsi:type="dcterms:W3CDTF">2025-11-06T06:59:55Z</dcterms:created>
  <dcterms:modified xsi:type="dcterms:W3CDTF">2025-11-06T10:37:05Z</dcterms:modified>
</cp:coreProperties>
</file>